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ДОХОДЫ БЮДЖЕТА Хомутовского СЕЛЬСКОГО ПОСЕЛЕНИЯ</a:t>
            </a:r>
          </a:p>
        </c:rich>
      </c:tx>
      <c:overlay val="0"/>
      <c:spPr>
        <a:noFill/>
        <a:ln w="25393">
          <a:noFill/>
        </a:ln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2" cap="flat" cmpd="sng" algn="ctr">
              <a:solidFill>
                <a:schemeClr val="accent5">
                  <a:shade val="7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76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6024723487313019E-2"/>
                  <c:y val="-1.923076923076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5F-49B9-AB64-A88D56B3BD74}"/>
                </c:ext>
              </c:extLst>
            </c:dLbl>
            <c:dLbl>
              <c:idx val="1"/>
              <c:layout>
                <c:manualLayout>
                  <c:x val="2.3422251138581634E-2"/>
                  <c:y val="-1.53846153846153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6887,8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5F-49B9-AB64-A88D56B3BD74}"/>
                </c:ext>
              </c:extLst>
            </c:dLbl>
            <c:dLbl>
              <c:idx val="2"/>
              <c:layout>
                <c:manualLayout>
                  <c:x val="2.992843201040989E-2"/>
                  <c:y val="-2.30769230769230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6327,2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25F-49B9-AB64-A88D56B3BD74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2020г</c:v>
                </c:pt>
                <c:pt idx="1">
                  <c:v>факт 2021г</c:v>
                </c:pt>
                <c:pt idx="2">
                  <c:v>факт 2022г</c:v>
                </c:pt>
                <c:pt idx="3">
                  <c:v>факт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6766.2</c:v>
                </c:pt>
                <c:pt idx="1">
                  <c:v>9140.7999999999993</c:v>
                </c:pt>
                <c:pt idx="2">
                  <c:v>8337.7999999999993</c:v>
                </c:pt>
                <c:pt idx="3">
                  <c:v>7566.8</c:v>
                </c:pt>
                <c:pt idx="4">
                  <c:v>8144.4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5F-49B9-AB64-A88D56B3BD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2" cap="flat" cmpd="sng" algn="ctr">
              <a:solidFill>
                <a:schemeClr val="accent5">
                  <a:tint val="77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tint val="77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121014964216024E-2"/>
                  <c:y val="-1.538461538461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5F-49B9-AB64-A88D56B3BD74}"/>
                </c:ext>
              </c:extLst>
            </c:dLbl>
            <c:dLbl>
              <c:idx val="1"/>
              <c:layout>
                <c:manualLayout>
                  <c:x val="3.1229668184775659E-2"/>
                  <c:y val="-2.307692307692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5F-49B9-AB64-A88D56B3BD74}"/>
                </c:ext>
              </c:extLst>
            </c:dLbl>
            <c:dLbl>
              <c:idx val="2"/>
              <c:layout>
                <c:manualLayout>
                  <c:x val="2.9928432010409886E-2"/>
                  <c:y val="-1.923076923076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5F-49B9-AB64-A88D56B3BD74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2020г</c:v>
                </c:pt>
                <c:pt idx="1">
                  <c:v>факт 2021г</c:v>
                </c:pt>
                <c:pt idx="2">
                  <c:v>факт 2022г</c:v>
                </c:pt>
                <c:pt idx="3">
                  <c:v>факт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525F-49B9-AB64-A88D56B3B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8127232"/>
        <c:axId val="98161792"/>
        <c:axId val="0"/>
      </c:bar3DChart>
      <c:catAx>
        <c:axId val="98127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45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61792"/>
        <c:crosses val="autoZero"/>
        <c:auto val="1"/>
        <c:lblAlgn val="ctr"/>
        <c:lblOffset val="100"/>
        <c:noMultiLvlLbl val="0"/>
      </c:catAx>
      <c:valAx>
        <c:axId val="98161792"/>
        <c:scaling>
          <c:orientation val="minMax"/>
          <c:max val="150"/>
        </c:scaling>
        <c:delete val="0"/>
        <c:axPos val="l"/>
        <c:majorGridlines>
          <c:spPr>
            <a:ln w="9522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27232"/>
        <c:crosses val="autoZero"/>
        <c:crossBetween val="between"/>
        <c:majorUnit val="25"/>
      </c:valAx>
      <c:spPr>
        <a:noFill/>
        <a:ln w="25393">
          <a:noFill/>
        </a:ln>
      </c:spPr>
    </c:plotArea>
    <c:legend>
      <c:legendPos val="b"/>
      <c:legendEntry>
        <c:idx val="1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2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НАЛОГОВЫЕ И НЕНАЛОГОВЫЕ ДОХОДЫ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Хомутовского сельского поселения</a:t>
            </a:r>
          </a:p>
        </c:rich>
      </c:tx>
      <c:overlay val="0"/>
      <c:spPr>
        <a:noFill/>
        <a:ln w="25393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9240518650198E-2"/>
          <c:y val="0.10459459459459459"/>
          <c:w val="0.93076235021695808"/>
          <c:h val="0.86027361444684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rgbClr val="5B9BD5"/>
            </a:solidFill>
            <a:ln w="25393">
              <a:noFill/>
            </a:ln>
          </c:spPr>
          <c:invertIfNegative val="0"/>
          <c:dLbls>
            <c:dLbl>
              <c:idx val="0"/>
              <c:layout>
                <c:manualLayout>
                  <c:x val="3.2530904359141181E-2"/>
                  <c:y val="-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64-4E74-9481-6A9FFE1D241B}"/>
                </c:ext>
              </c:extLst>
            </c:dLbl>
            <c:dLbl>
              <c:idx val="1"/>
              <c:layout>
                <c:manualLayout>
                  <c:x val="4.0338321405335179E-2"/>
                  <c:y val="-3.65384615384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64-4E74-9481-6A9FFE1D241B}"/>
                </c:ext>
              </c:extLst>
            </c:dLbl>
            <c:dLbl>
              <c:idx val="2"/>
              <c:layout>
                <c:manualLayout>
                  <c:x val="4.0338321405335324E-2"/>
                  <c:y val="-3.65384615384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64-4E74-9481-6A9FFE1D241B}"/>
                </c:ext>
              </c:extLst>
            </c:dLbl>
            <c:dLbl>
              <c:idx val="3"/>
              <c:spPr>
                <a:noFill/>
                <a:ln w="25393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92373936341884E-2"/>
                      <c:h val="6.49613899613899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FF4-4955-8F30-52D0D9D608F3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факт 2021</c:v>
                </c:pt>
                <c:pt idx="2">
                  <c:v>факт 2022</c:v>
                </c:pt>
                <c:pt idx="3">
                  <c:v>факт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3882.3</c:v>
                </c:pt>
                <c:pt idx="1">
                  <c:v>5711.2</c:v>
                </c:pt>
                <c:pt idx="2">
                  <c:v>5320.7</c:v>
                </c:pt>
                <c:pt idx="3">
                  <c:v>2835.8</c:v>
                </c:pt>
                <c:pt idx="4">
                  <c:v>4100.8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64-4E74-9481-6A9FFE1D2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387456"/>
        <c:axId val="98388992"/>
        <c:axId val="0"/>
      </c:bar3DChart>
      <c:catAx>
        <c:axId val="98387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88992"/>
        <c:crosses val="autoZero"/>
        <c:auto val="1"/>
        <c:lblAlgn val="ctr"/>
        <c:lblOffset val="100"/>
        <c:noMultiLvlLbl val="0"/>
      </c:catAx>
      <c:valAx>
        <c:axId val="98388992"/>
        <c:scaling>
          <c:orientation val="minMax"/>
          <c:max val="105000"/>
        </c:scaling>
        <c:delete val="0"/>
        <c:axPos val="l"/>
        <c:majorGridlines>
          <c:spPr>
            <a:ln w="952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87456"/>
        <c:crosses val="autoZero"/>
        <c:crossBetween val="between"/>
        <c:majorUnit val="5000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4472C4"/>
            </a:solidFill>
            <a:ln w="25410">
              <a:noFill/>
            </a:ln>
          </c:spPr>
          <c:invertIfNegative val="0"/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бюджета на 2023 год</c:v>
                </c:pt>
                <c:pt idx="1">
                  <c:v>Проект бюджета на 2024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119.7</c:v>
                </c:pt>
                <c:pt idx="1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9-4B16-A2A8-AAEB5EF27C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ED7D31"/>
            </a:solidFill>
            <a:ln w="25410">
              <a:noFill/>
            </a:ln>
          </c:spPr>
          <c:invertIfNegative val="0"/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бюджета на 2023 год</c:v>
                </c:pt>
                <c:pt idx="1">
                  <c:v>Проект бюджета на 2024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9-4B16-A2A8-AAEB5EF27C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A5A5A5"/>
            </a:solidFill>
            <a:ln w="25410">
              <a:noFill/>
            </a:ln>
          </c:spPr>
          <c:invertIfNegative val="0"/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бюджета на 2023 год</c:v>
                </c:pt>
                <c:pt idx="1">
                  <c:v>Проект бюджета на 2024 год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3491.1</c:v>
                </c:pt>
                <c:pt idx="1">
                  <c:v>3491.1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9-4B16-A2A8-AAEB5EF27C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99015296"/>
        <c:axId val="99103872"/>
      </c:barChart>
      <c:catAx>
        <c:axId val="99015296"/>
        <c:scaling>
          <c:orientation val="minMax"/>
        </c:scaling>
        <c:delete val="0"/>
        <c:axPos val="b"/>
        <c:majorGridlines>
          <c:spPr>
            <a:ln w="9529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9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03872"/>
        <c:crosses val="autoZero"/>
        <c:auto val="1"/>
        <c:lblAlgn val="ctr"/>
        <c:lblOffset val="100"/>
        <c:noMultiLvlLbl val="0"/>
      </c:catAx>
      <c:valAx>
        <c:axId val="99103872"/>
        <c:scaling>
          <c:orientation val="minMax"/>
        </c:scaling>
        <c:delete val="0"/>
        <c:axPos val="l"/>
        <c:majorGridlines>
          <c:spPr>
            <a:ln w="9529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15296"/>
        <c:crosses val="autoZero"/>
        <c:crossBetween val="between"/>
      </c:valAx>
      <c:spPr>
        <a:pattFill prst="ltDnDiag">
          <a:fgClr>
            <a:srgbClr val="D9D9D9"/>
          </a:fgClr>
          <a:bgClr>
            <a:srgbClr val="FFFFFF"/>
          </a:bgClr>
        </a:pattFill>
        <a:ln w="25410">
          <a:noFill/>
        </a:ln>
      </c:spPr>
    </c:plotArea>
    <c:legend>
      <c:legendPos val="b"/>
      <c:overlay val="0"/>
      <c:spPr>
        <a:noFill/>
        <a:ln w="2541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9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37980459296683"/>
          <c:y val="1.3304059884080772E-2"/>
          <c:w val="0.65638265384930861"/>
          <c:h val="0.9464161432779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790-477E-9A9C-EFA73BD0D03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790-477E-9A9C-EFA73BD0D03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790-477E-9A9C-EFA73BD0D03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790-477E-9A9C-EFA73BD0D03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790-477E-9A9C-EFA73BD0D03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790-477E-9A9C-EFA73BD0D037}"/>
              </c:ext>
            </c:extLst>
          </c:dPt>
          <c:dLbls>
            <c:spPr>
              <a:noFill/>
              <a:ln w="2539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оборона</c:v>
                </c:pt>
                <c:pt idx="1">
                  <c:v>Культура, кинематография</c:v>
                </c:pt>
                <c:pt idx="2">
                  <c:v>Физкультура и спорт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141</c:v>
                </c:pt>
                <c:pt idx="1">
                  <c:v>1528</c:v>
                </c:pt>
                <c:pt idx="2">
                  <c:v>0</c:v>
                </c:pt>
                <c:pt idx="3">
                  <c:v>50.9</c:v>
                </c:pt>
                <c:pt idx="4">
                  <c:v>6397.5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0-477E-9A9C-EFA73BD0D0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7">
          <a:noFill/>
        </a:ln>
      </c:spPr>
    </c:plotArea>
    <c:legend>
      <c:legendPos val="b"/>
      <c:overlay val="0"/>
      <c:spPr>
        <a:noFill/>
        <a:ln w="2539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97608-8D5E-41DD-845A-9956A61BC096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E1858-F3CC-4210-9617-17BF9D6A0CE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 и налоговой политики Хомутовского сельского поселения на 2024-2026 годы (Постановление от 24.10.23 № 75)</a:t>
          </a:r>
          <a:endParaRPr lang="ru-RU" sz="1400" dirty="0"/>
        </a:p>
      </dgm:t>
    </dgm:pt>
    <dgm:pt modelId="{7FB2F2DF-BC7B-4511-BB9D-6C8763D260D3}" type="parTrans" cxnId="{AB9147B4-CE65-4079-B820-454DB9E0F468}">
      <dgm:prSet/>
      <dgm:spPr/>
      <dgm:t>
        <a:bodyPr/>
        <a:lstStyle/>
        <a:p>
          <a:endParaRPr lang="ru-RU"/>
        </a:p>
      </dgm:t>
    </dgm:pt>
    <dgm:pt modelId="{B3D3671D-F038-44EA-B37F-7B9AF8ABBD85}" type="sibTrans" cxnId="{AB9147B4-CE65-4079-B820-454DB9E0F468}">
      <dgm:prSet/>
      <dgm:spPr/>
      <dgm:t>
        <a:bodyPr/>
        <a:lstStyle/>
        <a:p>
          <a:endParaRPr lang="ru-RU"/>
        </a:p>
      </dgm:t>
    </dgm:pt>
    <dgm:pt modelId="{AAC00996-EBD8-4929-8212-63A9C95F18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Хомутовского сельского поселения</a:t>
          </a:r>
        </a:p>
      </dgm:t>
    </dgm:pt>
    <dgm:pt modelId="{561A0B6F-3109-4A5F-8096-8A4FC0037161}" type="parTrans" cxnId="{1795AE8C-C7EA-4351-91A2-A5A7CD937DEC}">
      <dgm:prSet/>
      <dgm:spPr/>
      <dgm:t>
        <a:bodyPr/>
        <a:lstStyle/>
        <a:p>
          <a:endParaRPr lang="ru-RU"/>
        </a:p>
      </dgm:t>
    </dgm:pt>
    <dgm:pt modelId="{7FD171D3-794F-415F-A124-AD1DAACF4F76}" type="sibTrans" cxnId="{1795AE8C-C7EA-4351-91A2-A5A7CD937DEC}">
      <dgm:prSet/>
      <dgm:spPr/>
      <dgm:t>
        <a:bodyPr/>
        <a:lstStyle/>
        <a:p>
          <a:endParaRPr lang="ru-RU"/>
        </a:p>
      </dgm:t>
    </dgm:pt>
    <dgm:pt modelId="{88D96E94-5CBA-4ABC-84B6-027EFF46053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Хомутовского сельского поселения на 2024-2026годы (Постановление от 26.10.2023 №  78)</a:t>
          </a:r>
          <a:endParaRPr lang="ru-RU" sz="1800" baseline="0" dirty="0"/>
        </a:p>
      </dgm:t>
    </dgm:pt>
    <dgm:pt modelId="{0D8384D1-9937-426E-9665-B936382D4527}" type="sibTrans" cxnId="{1A85F888-F555-4D1D-8429-94DF00D6A19D}">
      <dgm:prSet/>
      <dgm:spPr/>
      <dgm:t>
        <a:bodyPr/>
        <a:lstStyle/>
        <a:p>
          <a:endParaRPr lang="ru-RU"/>
        </a:p>
      </dgm:t>
    </dgm:pt>
    <dgm:pt modelId="{FBCF0A8A-5A26-4B7F-9CBC-415D1D6395DE}" type="parTrans" cxnId="{1A85F888-F555-4D1D-8429-94DF00D6A19D}">
      <dgm:prSet/>
      <dgm:spPr/>
      <dgm:t>
        <a:bodyPr/>
        <a:lstStyle/>
        <a:p>
          <a:endParaRPr lang="ru-RU"/>
        </a:p>
      </dgm:t>
    </dgm:pt>
    <dgm:pt modelId="{8EF1E2C2-78FC-4A96-8A8F-A364EA177A4E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Российской Федерации на 2024 год и на плановый период 2025 и 2026 годов</a:t>
          </a:r>
        </a:p>
      </dgm:t>
    </dgm:pt>
    <dgm:pt modelId="{4CB0D561-BBF6-4412-AEFE-9B345718327A}" type="parTrans" cxnId="{0F223BB7-2C14-47B3-9FDC-85A10ABDE7E9}">
      <dgm:prSet/>
      <dgm:spPr/>
      <dgm:t>
        <a:bodyPr/>
        <a:lstStyle/>
        <a:p>
          <a:endParaRPr lang="ru-RU"/>
        </a:p>
      </dgm:t>
    </dgm:pt>
    <dgm:pt modelId="{24204F4B-4C1C-48C3-940A-E4B507354C09}" type="sibTrans" cxnId="{0F223BB7-2C14-47B3-9FDC-85A10ABDE7E9}">
      <dgm:prSet/>
      <dgm:spPr/>
      <dgm:t>
        <a:bodyPr/>
        <a:lstStyle/>
        <a:p>
          <a:endParaRPr lang="ru-RU"/>
        </a:p>
      </dgm:t>
    </dgm:pt>
    <dgm:pt modelId="{7D56877C-CFC3-4B42-9893-E4D05F164B5D}" type="pres">
      <dgm:prSet presAssocID="{B0697608-8D5E-41DD-845A-9956A61BC096}" presName="compositeShape" presStyleCnt="0">
        <dgm:presLayoutVars>
          <dgm:dir/>
          <dgm:resizeHandles/>
        </dgm:presLayoutVars>
      </dgm:prSet>
      <dgm:spPr/>
    </dgm:pt>
    <dgm:pt modelId="{FC0F7AB2-A2A7-452E-8910-58DDDC9000B8}" type="pres">
      <dgm:prSet presAssocID="{B0697608-8D5E-41DD-845A-9956A61BC096}" presName="pyramid" presStyleLbl="node1" presStyleIdx="0" presStyleCnt="1"/>
      <dgm:spPr/>
    </dgm:pt>
    <dgm:pt modelId="{E9E50E52-5FA3-483D-B8CA-AB4C1D851CB8}" type="pres">
      <dgm:prSet presAssocID="{B0697608-8D5E-41DD-845A-9956A61BC096}" presName="theList" presStyleCnt="0"/>
      <dgm:spPr/>
    </dgm:pt>
    <dgm:pt modelId="{89391CBB-3E23-4025-8783-1CB09D4E45C0}" type="pres">
      <dgm:prSet presAssocID="{88D96E94-5CBA-4ABC-84B6-027EFF460537}" presName="aNode" presStyleLbl="fgAcc1" presStyleIdx="0" presStyleCnt="4" custScaleX="157173" custScaleY="127008" custLinFactY="-8285" custLinFactNeighborX="32226" custLinFactNeighborY="-100000">
        <dgm:presLayoutVars>
          <dgm:bulletEnabled val="1"/>
        </dgm:presLayoutVars>
      </dgm:prSet>
      <dgm:spPr/>
    </dgm:pt>
    <dgm:pt modelId="{392D9D71-87ED-4D7B-8A8D-8FBD229FC92D}" type="pres">
      <dgm:prSet presAssocID="{88D96E94-5CBA-4ABC-84B6-027EFF460537}" presName="aSpace" presStyleCnt="0"/>
      <dgm:spPr/>
    </dgm:pt>
    <dgm:pt modelId="{F4AC6767-751A-44A5-9673-B348C4A5765E}" type="pres">
      <dgm:prSet presAssocID="{094E1858-F3CC-4210-9617-17BF9D6A0CE6}" presName="aNode" presStyleLbl="fgAcc1" presStyleIdx="1" presStyleCnt="4" custScaleX="157764" custScaleY="94060" custLinFactY="-4598" custLinFactNeighborX="32473" custLinFactNeighborY="-100000">
        <dgm:presLayoutVars>
          <dgm:bulletEnabled val="1"/>
        </dgm:presLayoutVars>
      </dgm:prSet>
      <dgm:spPr/>
    </dgm:pt>
    <dgm:pt modelId="{329B5477-0DB6-45FB-92A1-DF96D3786B74}" type="pres">
      <dgm:prSet presAssocID="{094E1858-F3CC-4210-9617-17BF9D6A0CE6}" presName="aSpace" presStyleCnt="0"/>
      <dgm:spPr/>
    </dgm:pt>
    <dgm:pt modelId="{09E515E8-8E09-4915-A606-DDE824BDAA66}" type="pres">
      <dgm:prSet presAssocID="{AAC00996-EBD8-4929-8212-63A9C95F189A}" presName="aNode" presStyleLbl="fgAcc1" presStyleIdx="2" presStyleCnt="4" custScaleX="145753" custScaleY="109550" custLinFactNeighborX="30243" custLinFactNeighborY="-94576">
        <dgm:presLayoutVars>
          <dgm:bulletEnabled val="1"/>
        </dgm:presLayoutVars>
      </dgm:prSet>
      <dgm:spPr/>
    </dgm:pt>
    <dgm:pt modelId="{157A64FC-C629-4E03-9F68-01700D2897A7}" type="pres">
      <dgm:prSet presAssocID="{AAC00996-EBD8-4929-8212-63A9C95F189A}" presName="aSpace" presStyleCnt="0"/>
      <dgm:spPr/>
    </dgm:pt>
    <dgm:pt modelId="{D73304C7-DC64-4C35-A9A7-B9647AD37586}" type="pres">
      <dgm:prSet presAssocID="{8EF1E2C2-78FC-4A96-8A8F-A364EA177A4E}" presName="aNode" presStyleLbl="fgAcc1" presStyleIdx="3" presStyleCnt="4" custLinFactNeighborX="32473" custLinFactNeighborY="-12791">
        <dgm:presLayoutVars>
          <dgm:bulletEnabled val="1"/>
        </dgm:presLayoutVars>
      </dgm:prSet>
      <dgm:spPr/>
    </dgm:pt>
    <dgm:pt modelId="{0E2C4C5D-7212-4988-A67F-F496CA7C6BB0}" type="pres">
      <dgm:prSet presAssocID="{8EF1E2C2-78FC-4A96-8A8F-A364EA177A4E}" presName="aSpace" presStyleCnt="0"/>
      <dgm:spPr/>
    </dgm:pt>
  </dgm:ptLst>
  <dgm:cxnLst>
    <dgm:cxn modelId="{878C0A23-36E9-4269-9A09-767563D9CF08}" type="presOf" srcId="{094E1858-F3CC-4210-9617-17BF9D6A0CE6}" destId="{F4AC6767-751A-44A5-9673-B348C4A5765E}" srcOrd="0" destOrd="0" presId="urn:microsoft.com/office/officeart/2005/8/layout/pyramid2"/>
    <dgm:cxn modelId="{24A21623-9C00-40A1-9EE4-0915A8CA9A71}" type="presOf" srcId="{B0697608-8D5E-41DD-845A-9956A61BC096}" destId="{7D56877C-CFC3-4B42-9893-E4D05F164B5D}" srcOrd="0" destOrd="0" presId="urn:microsoft.com/office/officeart/2005/8/layout/pyramid2"/>
    <dgm:cxn modelId="{E6D82F5D-6603-4D0E-A60C-D34384ABD6C3}" type="presOf" srcId="{AAC00996-EBD8-4929-8212-63A9C95F189A}" destId="{09E515E8-8E09-4915-A606-DDE824BDAA66}" srcOrd="0" destOrd="0" presId="urn:microsoft.com/office/officeart/2005/8/layout/pyramid2"/>
    <dgm:cxn modelId="{21576160-9214-472C-9EED-88F72CB2CF0F}" type="presOf" srcId="{8EF1E2C2-78FC-4A96-8A8F-A364EA177A4E}" destId="{D73304C7-DC64-4C35-A9A7-B9647AD37586}" srcOrd="0" destOrd="0" presId="urn:microsoft.com/office/officeart/2005/8/layout/pyramid2"/>
    <dgm:cxn modelId="{1A85F888-F555-4D1D-8429-94DF00D6A19D}" srcId="{B0697608-8D5E-41DD-845A-9956A61BC096}" destId="{88D96E94-5CBA-4ABC-84B6-027EFF460537}" srcOrd="0" destOrd="0" parTransId="{FBCF0A8A-5A26-4B7F-9CBC-415D1D6395DE}" sibTransId="{0D8384D1-9937-426E-9665-B936382D4527}"/>
    <dgm:cxn modelId="{1795AE8C-C7EA-4351-91A2-A5A7CD937DEC}" srcId="{B0697608-8D5E-41DD-845A-9956A61BC096}" destId="{AAC00996-EBD8-4929-8212-63A9C95F189A}" srcOrd="2" destOrd="0" parTransId="{561A0B6F-3109-4A5F-8096-8A4FC0037161}" sibTransId="{7FD171D3-794F-415F-A124-AD1DAACF4F76}"/>
    <dgm:cxn modelId="{AB9147B4-CE65-4079-B820-454DB9E0F468}" srcId="{B0697608-8D5E-41DD-845A-9956A61BC096}" destId="{094E1858-F3CC-4210-9617-17BF9D6A0CE6}" srcOrd="1" destOrd="0" parTransId="{7FB2F2DF-BC7B-4511-BB9D-6C8763D260D3}" sibTransId="{B3D3671D-F038-44EA-B37F-7B9AF8ABBD85}"/>
    <dgm:cxn modelId="{0F223BB7-2C14-47B3-9FDC-85A10ABDE7E9}" srcId="{B0697608-8D5E-41DD-845A-9956A61BC096}" destId="{8EF1E2C2-78FC-4A96-8A8F-A364EA177A4E}" srcOrd="3" destOrd="0" parTransId="{4CB0D561-BBF6-4412-AEFE-9B345718327A}" sibTransId="{24204F4B-4C1C-48C3-940A-E4B507354C09}"/>
    <dgm:cxn modelId="{141242F5-97CA-40D6-8D11-4BB03CA233BE}" type="presOf" srcId="{88D96E94-5CBA-4ABC-84B6-027EFF460537}" destId="{89391CBB-3E23-4025-8783-1CB09D4E45C0}" srcOrd="0" destOrd="0" presId="urn:microsoft.com/office/officeart/2005/8/layout/pyramid2"/>
    <dgm:cxn modelId="{F71D54B8-E216-46B7-9D08-9B75FC3F35C5}" type="presParOf" srcId="{7D56877C-CFC3-4B42-9893-E4D05F164B5D}" destId="{FC0F7AB2-A2A7-452E-8910-58DDDC9000B8}" srcOrd="0" destOrd="0" presId="urn:microsoft.com/office/officeart/2005/8/layout/pyramid2"/>
    <dgm:cxn modelId="{1DD1296B-5497-4494-8E61-D23455BFBF16}" type="presParOf" srcId="{7D56877C-CFC3-4B42-9893-E4D05F164B5D}" destId="{E9E50E52-5FA3-483D-B8CA-AB4C1D851CB8}" srcOrd="1" destOrd="0" presId="urn:microsoft.com/office/officeart/2005/8/layout/pyramid2"/>
    <dgm:cxn modelId="{3F3BD68B-A0C7-452E-868E-FB19DA3D0D7C}" type="presParOf" srcId="{E9E50E52-5FA3-483D-B8CA-AB4C1D851CB8}" destId="{89391CBB-3E23-4025-8783-1CB09D4E45C0}" srcOrd="0" destOrd="0" presId="urn:microsoft.com/office/officeart/2005/8/layout/pyramid2"/>
    <dgm:cxn modelId="{70CB1800-17FF-4D02-8528-929505916218}" type="presParOf" srcId="{E9E50E52-5FA3-483D-B8CA-AB4C1D851CB8}" destId="{392D9D71-87ED-4D7B-8A8D-8FBD229FC92D}" srcOrd="1" destOrd="0" presId="urn:microsoft.com/office/officeart/2005/8/layout/pyramid2"/>
    <dgm:cxn modelId="{263902FE-5E92-45BF-AA24-090CB6179FC5}" type="presParOf" srcId="{E9E50E52-5FA3-483D-B8CA-AB4C1D851CB8}" destId="{F4AC6767-751A-44A5-9673-B348C4A5765E}" srcOrd="2" destOrd="0" presId="urn:microsoft.com/office/officeart/2005/8/layout/pyramid2"/>
    <dgm:cxn modelId="{F5051060-B5C1-45BF-8A99-8970E2F5EC1C}" type="presParOf" srcId="{E9E50E52-5FA3-483D-B8CA-AB4C1D851CB8}" destId="{329B5477-0DB6-45FB-92A1-DF96D3786B74}" srcOrd="3" destOrd="0" presId="urn:microsoft.com/office/officeart/2005/8/layout/pyramid2"/>
    <dgm:cxn modelId="{F558949B-237C-49DF-901F-C341609BC59F}" type="presParOf" srcId="{E9E50E52-5FA3-483D-B8CA-AB4C1D851CB8}" destId="{09E515E8-8E09-4915-A606-DDE824BDAA66}" srcOrd="4" destOrd="0" presId="urn:microsoft.com/office/officeart/2005/8/layout/pyramid2"/>
    <dgm:cxn modelId="{A22629EE-6CDB-43EC-8628-83F3D976B44A}" type="presParOf" srcId="{E9E50E52-5FA3-483D-B8CA-AB4C1D851CB8}" destId="{157A64FC-C629-4E03-9F68-01700D2897A7}" srcOrd="5" destOrd="0" presId="urn:microsoft.com/office/officeart/2005/8/layout/pyramid2"/>
    <dgm:cxn modelId="{5BE819B7-868C-4FF3-9239-F3F6A081F41C}" type="presParOf" srcId="{E9E50E52-5FA3-483D-B8CA-AB4C1D851CB8}" destId="{D73304C7-DC64-4C35-A9A7-B9647AD37586}" srcOrd="6" destOrd="0" presId="urn:microsoft.com/office/officeart/2005/8/layout/pyramid2"/>
    <dgm:cxn modelId="{02F8AD13-8610-4910-808D-6DEA39CC6A99}" type="presParOf" srcId="{E9E50E52-5FA3-483D-B8CA-AB4C1D851CB8}" destId="{0E2C4C5D-7212-4988-A67F-F496CA7C6BB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8925A-C20D-4746-A66F-C917095EC640}" type="doc">
      <dgm:prSet loTypeId="urn:microsoft.com/office/officeart/2005/8/layout/vList3#1" loCatId="list" qsTypeId="urn:microsoft.com/office/officeart/2005/8/quickstyle/3d2#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6D7C00A-9615-4970-B7A4-B7CD41BDF1C3}">
      <dgm:prSet phldrT="[Текст]"/>
      <dgm:spPr/>
      <dgm:t>
        <a:bodyPr/>
        <a:lstStyle/>
        <a:p>
          <a:pPr algn="l"/>
          <a:r>
            <a:rPr lang="ru-RU" dirty="0"/>
            <a:t>реализация национальных проектов</a:t>
          </a:r>
        </a:p>
      </dgm:t>
    </dgm:pt>
    <dgm:pt modelId="{CE746803-A918-45F7-AA2F-8B011DB9873C}" type="parTrans" cxnId="{5900EA28-AA02-4C9D-A4B9-E587A2481E05}">
      <dgm:prSet/>
      <dgm:spPr/>
      <dgm:t>
        <a:bodyPr/>
        <a:lstStyle/>
        <a:p>
          <a:endParaRPr lang="ru-RU"/>
        </a:p>
      </dgm:t>
    </dgm:pt>
    <dgm:pt modelId="{6BB01726-A555-4083-A067-59CE3F2643AB}" type="sibTrans" cxnId="{5900EA28-AA02-4C9D-A4B9-E587A2481E05}">
      <dgm:prSet/>
      <dgm:spPr/>
      <dgm:t>
        <a:bodyPr/>
        <a:lstStyle/>
        <a:p>
          <a:endParaRPr lang="ru-RU"/>
        </a:p>
      </dgm:t>
    </dgm:pt>
    <dgm:pt modelId="{22894140-C16C-4943-8360-CD2997A94BE2}">
      <dgm:prSet phldrT="[Текст]" custT="1"/>
      <dgm:spPr/>
      <dgm:t>
        <a:bodyPr/>
        <a:lstStyle/>
        <a:p>
          <a:pPr algn="l"/>
          <a:r>
            <a:rPr lang="ru-RU" sz="2000" dirty="0"/>
            <a:t>сохранение населения, здоровье и благополучие людей</a:t>
          </a:r>
        </a:p>
      </dgm:t>
    </dgm:pt>
    <dgm:pt modelId="{A33DE7B5-5C20-4E49-A917-D50A9AB7D92D}" type="parTrans" cxnId="{832BAF83-FE29-4451-8EBF-774062218E03}">
      <dgm:prSet/>
      <dgm:spPr/>
      <dgm:t>
        <a:bodyPr/>
        <a:lstStyle/>
        <a:p>
          <a:endParaRPr lang="ru-RU"/>
        </a:p>
      </dgm:t>
    </dgm:pt>
    <dgm:pt modelId="{13AB39D7-C620-4A15-B0CA-B8E9FB204A03}" type="sibTrans" cxnId="{832BAF83-FE29-4451-8EBF-774062218E03}">
      <dgm:prSet/>
      <dgm:spPr/>
      <dgm:t>
        <a:bodyPr/>
        <a:lstStyle/>
        <a:p>
          <a:endParaRPr lang="ru-RU"/>
        </a:p>
      </dgm:t>
    </dgm:pt>
    <dgm:pt modelId="{85F79DEF-8C29-410E-AA06-9AA7D554DD07}">
      <dgm:prSet phldrT="[Текст]" custT="1"/>
      <dgm:spPr/>
      <dgm:t>
        <a:bodyPr/>
        <a:lstStyle/>
        <a:p>
          <a:pPr algn="l"/>
          <a:r>
            <a:rPr lang="ru-RU" sz="2000" dirty="0"/>
            <a:t>условий для достойного, эффективного труда и успешного предпринимательства</a:t>
          </a:r>
        </a:p>
      </dgm:t>
    </dgm:pt>
    <dgm:pt modelId="{E4D1E0BA-ECAC-4960-9ECC-3E4BACD4373C}" type="parTrans" cxnId="{97AB9700-2437-4A49-9CF4-DCDA11446C07}">
      <dgm:prSet/>
      <dgm:spPr/>
      <dgm:t>
        <a:bodyPr/>
        <a:lstStyle/>
        <a:p>
          <a:endParaRPr lang="ru-RU"/>
        </a:p>
      </dgm:t>
    </dgm:pt>
    <dgm:pt modelId="{51C654F0-2FC3-4433-A19B-B5AA19DB4B07}" type="sibTrans" cxnId="{97AB9700-2437-4A49-9CF4-DCDA11446C07}">
      <dgm:prSet/>
      <dgm:spPr/>
      <dgm:t>
        <a:bodyPr/>
        <a:lstStyle/>
        <a:p>
          <a:endParaRPr lang="ru-RU"/>
        </a:p>
      </dgm:t>
    </dgm:pt>
    <dgm:pt modelId="{B37BB61C-3FEE-4118-A6D1-3E349C50DF8B}">
      <dgm:prSet phldrT="[Текст]" custT="1"/>
      <dgm:spPr/>
      <dgm:t>
        <a:bodyPr/>
        <a:lstStyle/>
        <a:p>
          <a:pPr algn="l"/>
          <a:r>
            <a:rPr lang="ru-RU" sz="1800" dirty="0"/>
            <a:t>раскрытия таланта каждого человека</a:t>
          </a:r>
        </a:p>
      </dgm:t>
    </dgm:pt>
    <dgm:pt modelId="{72BDCE5D-9107-4DA8-8788-5C8EEBBC5228}" type="parTrans" cxnId="{F2BB5D5B-4415-4FAA-841E-4A1A6618296D}">
      <dgm:prSet/>
      <dgm:spPr/>
      <dgm:t>
        <a:bodyPr/>
        <a:lstStyle/>
        <a:p>
          <a:endParaRPr lang="ru-RU"/>
        </a:p>
      </dgm:t>
    </dgm:pt>
    <dgm:pt modelId="{35951D5A-96B9-47C3-907E-8A233EE534D7}" type="sibTrans" cxnId="{F2BB5D5B-4415-4FAA-841E-4A1A6618296D}">
      <dgm:prSet/>
      <dgm:spPr/>
      <dgm:t>
        <a:bodyPr/>
        <a:lstStyle/>
        <a:p>
          <a:endParaRPr lang="ru-RU"/>
        </a:p>
      </dgm:t>
    </dgm:pt>
    <dgm:pt modelId="{7FEA3530-BC0A-4671-9298-9E742E60C5FB}">
      <dgm:prSet phldrT="[Текст]" custT="1"/>
      <dgm:spPr/>
      <dgm:t>
        <a:bodyPr/>
        <a:lstStyle/>
        <a:p>
          <a:pPr algn="l"/>
          <a:r>
            <a:rPr lang="ru-RU" sz="2000" dirty="0"/>
            <a:t>внедрение цифровой трансформации</a:t>
          </a:r>
        </a:p>
      </dgm:t>
    </dgm:pt>
    <dgm:pt modelId="{982349AA-3513-4C80-ABE3-1DC14E4CF627}" type="parTrans" cxnId="{05D16C04-0049-4F73-B0EC-B29C5C707EFC}">
      <dgm:prSet/>
      <dgm:spPr/>
      <dgm:t>
        <a:bodyPr/>
        <a:lstStyle/>
        <a:p>
          <a:endParaRPr lang="ru-RU"/>
        </a:p>
      </dgm:t>
    </dgm:pt>
    <dgm:pt modelId="{973E4079-69B4-4B2C-9041-C5F97631B532}" type="sibTrans" cxnId="{05D16C04-0049-4F73-B0EC-B29C5C707EFC}">
      <dgm:prSet/>
      <dgm:spPr/>
      <dgm:t>
        <a:bodyPr/>
        <a:lstStyle/>
        <a:p>
          <a:endParaRPr lang="ru-RU"/>
        </a:p>
      </dgm:t>
    </dgm:pt>
    <dgm:pt modelId="{70701B31-872D-49B1-9154-F9DF686EC9F8}">
      <dgm:prSet/>
      <dgm:spPr/>
      <dgm:t>
        <a:bodyPr/>
        <a:lstStyle/>
        <a:p>
          <a:r>
            <a:rPr lang="ru-RU"/>
            <a:t>создание комфортной и безопасной среды для жизни</a:t>
          </a:r>
        </a:p>
      </dgm:t>
    </dgm:pt>
    <dgm:pt modelId="{DD85D01B-0E47-4B9D-9312-CEDEB140639C}" type="parTrans" cxnId="{72DE7916-8D00-46AA-A95A-1B38A6475B6F}">
      <dgm:prSet/>
      <dgm:spPr/>
      <dgm:t>
        <a:bodyPr/>
        <a:lstStyle/>
        <a:p>
          <a:endParaRPr lang="ru-RU"/>
        </a:p>
      </dgm:t>
    </dgm:pt>
    <dgm:pt modelId="{2FBDEAD3-9646-410C-AAE1-DBA9267863B2}" type="sibTrans" cxnId="{72DE7916-8D00-46AA-A95A-1B38A6475B6F}">
      <dgm:prSet/>
      <dgm:spPr/>
      <dgm:t>
        <a:bodyPr/>
        <a:lstStyle/>
        <a:p>
          <a:endParaRPr lang="ru-RU"/>
        </a:p>
      </dgm:t>
    </dgm:pt>
    <dgm:pt modelId="{D7C18C31-E858-4C76-9640-7DFA07908DF6}" type="pres">
      <dgm:prSet presAssocID="{8FE8925A-C20D-4746-A66F-C917095EC640}" presName="linearFlow" presStyleCnt="0">
        <dgm:presLayoutVars>
          <dgm:dir/>
          <dgm:resizeHandles val="exact"/>
        </dgm:presLayoutVars>
      </dgm:prSet>
      <dgm:spPr/>
    </dgm:pt>
    <dgm:pt modelId="{33291800-DED5-4770-B32D-2ED7D272856B}" type="pres">
      <dgm:prSet presAssocID="{B6D7C00A-9615-4970-B7A4-B7CD41BDF1C3}" presName="composite" presStyleCnt="0"/>
      <dgm:spPr/>
    </dgm:pt>
    <dgm:pt modelId="{45B10C0C-C051-48C9-A203-3FB4DA44B759}" type="pres">
      <dgm:prSet presAssocID="{B6D7C00A-9615-4970-B7A4-B7CD41BDF1C3}" presName="imgShp" presStyleLbl="fgImgPlace1" presStyleIdx="0" presStyleCnt="6" custLinFactX="-1055" custLinFactNeighborX="-100000" custLinFactNeighborY="-3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9A173B-B38F-4DEE-BEF2-50401EFE324F}" type="pres">
      <dgm:prSet presAssocID="{B6D7C00A-9615-4970-B7A4-B7CD41BDF1C3}" presName="txShp" presStyleLbl="node1" presStyleIdx="0" presStyleCnt="6" custScaleX="129873" custLinFactNeighborX="2097" custLinFactNeighborY="-346">
        <dgm:presLayoutVars>
          <dgm:bulletEnabled val="1"/>
        </dgm:presLayoutVars>
      </dgm:prSet>
      <dgm:spPr/>
    </dgm:pt>
    <dgm:pt modelId="{7FF211F8-7937-45AB-A1F5-C89331D3CC49}" type="pres">
      <dgm:prSet presAssocID="{6BB01726-A555-4083-A067-59CE3F2643AB}" presName="spacing" presStyleCnt="0"/>
      <dgm:spPr/>
    </dgm:pt>
    <dgm:pt modelId="{A7640502-CFEE-4F47-84CB-29819849041D}" type="pres">
      <dgm:prSet presAssocID="{22894140-C16C-4943-8360-CD2997A94BE2}" presName="composite" presStyleCnt="0"/>
      <dgm:spPr/>
    </dgm:pt>
    <dgm:pt modelId="{184D883C-9FB9-4B7C-A856-47D807C2B9E5}" type="pres">
      <dgm:prSet presAssocID="{22894140-C16C-4943-8360-CD2997A94BE2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27F846D-FA46-41E8-8BCD-46D9F7478970}" type="pres">
      <dgm:prSet presAssocID="{22894140-C16C-4943-8360-CD2997A94BE2}" presName="txShp" presStyleLbl="node1" presStyleIdx="1" presStyleCnt="6" custScaleX="116507" custLinFactNeighborX="11435" custLinFactNeighborY="-609">
        <dgm:presLayoutVars>
          <dgm:bulletEnabled val="1"/>
        </dgm:presLayoutVars>
      </dgm:prSet>
      <dgm:spPr/>
    </dgm:pt>
    <dgm:pt modelId="{CCA85438-D544-4A8B-88B4-6C944BE657C3}" type="pres">
      <dgm:prSet presAssocID="{13AB39D7-C620-4A15-B0CA-B8E9FB204A03}" presName="spacing" presStyleCnt="0"/>
      <dgm:spPr/>
    </dgm:pt>
    <dgm:pt modelId="{8EBBF27D-DA22-4206-8D2D-F8590C859995}" type="pres">
      <dgm:prSet presAssocID="{85F79DEF-8C29-410E-AA06-9AA7D554DD07}" presName="composite" presStyleCnt="0"/>
      <dgm:spPr/>
    </dgm:pt>
    <dgm:pt modelId="{289E4A24-A99B-4628-BE94-7F55483D208B}" type="pres">
      <dgm:prSet presAssocID="{85F79DEF-8C29-410E-AA06-9AA7D554DD07}" presName="imgShp" presStyleLbl="fgImgPlace1" presStyleIdx="2" presStyleCnt="6" custLinFactNeighborX="47811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116A17-B900-4C05-9957-A8B634D7BC71}" type="pres">
      <dgm:prSet presAssocID="{85F79DEF-8C29-410E-AA06-9AA7D554DD07}" presName="txShp" presStyleLbl="node1" presStyleIdx="2" presStyleCnt="6" custScaleX="106439" custLinFactNeighborX="15022" custLinFactNeighborY="609">
        <dgm:presLayoutVars>
          <dgm:bulletEnabled val="1"/>
        </dgm:presLayoutVars>
      </dgm:prSet>
      <dgm:spPr/>
    </dgm:pt>
    <dgm:pt modelId="{28A6379D-D92C-441E-A4CC-DC6AAE290DC8}" type="pres">
      <dgm:prSet presAssocID="{51C654F0-2FC3-4433-A19B-B5AA19DB4B07}" presName="spacing" presStyleCnt="0"/>
      <dgm:spPr/>
    </dgm:pt>
    <dgm:pt modelId="{C23006BD-85D6-4B5C-8274-3C229EDF5B5E}" type="pres">
      <dgm:prSet presAssocID="{70701B31-872D-49B1-9154-F9DF686EC9F8}" presName="composite" presStyleCnt="0"/>
      <dgm:spPr/>
    </dgm:pt>
    <dgm:pt modelId="{F6D03BEB-176F-4772-A20F-05A71BD2D6A9}" type="pres">
      <dgm:prSet presAssocID="{70701B31-872D-49B1-9154-F9DF686EC9F8}" presName="imgShp" presStyleLbl="fgImgPlace1" presStyleIdx="3" presStyleCnt="6"/>
      <dgm:spPr/>
    </dgm:pt>
    <dgm:pt modelId="{D79D3597-3F94-4019-A722-FF286D89AFAE}" type="pres">
      <dgm:prSet presAssocID="{70701B31-872D-49B1-9154-F9DF686EC9F8}" presName="txShp" presStyleLbl="node1" presStyleIdx="3" presStyleCnt="6">
        <dgm:presLayoutVars>
          <dgm:bulletEnabled val="1"/>
        </dgm:presLayoutVars>
      </dgm:prSet>
      <dgm:spPr/>
    </dgm:pt>
    <dgm:pt modelId="{3EDA8A61-CC4F-417D-85AC-4B6C3A082512}" type="pres">
      <dgm:prSet presAssocID="{2FBDEAD3-9646-410C-AAE1-DBA9267863B2}" presName="spacing" presStyleCnt="0"/>
      <dgm:spPr/>
    </dgm:pt>
    <dgm:pt modelId="{7328375D-C571-4DB5-A5B1-B4487A95A5B6}" type="pres">
      <dgm:prSet presAssocID="{B37BB61C-3FEE-4118-A6D1-3E349C50DF8B}" presName="composite" presStyleCnt="0"/>
      <dgm:spPr/>
    </dgm:pt>
    <dgm:pt modelId="{1966F293-A0D2-43AD-88DC-549DD677311B}" type="pres">
      <dgm:prSet presAssocID="{B37BB61C-3FEE-4118-A6D1-3E349C50DF8B}" presName="imgShp" presStyleLbl="fgImgPlace1" presStyleIdx="4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0E2AF5C-C9BE-419F-9D8E-2E0383B24429}" type="pres">
      <dgm:prSet presAssocID="{B37BB61C-3FEE-4118-A6D1-3E349C50DF8B}" presName="txShp" presStyleLbl="node1" presStyleIdx="4" presStyleCnt="6" custScaleX="115904" custLinFactNeighborX="16067" custLinFactNeighborY="11228">
        <dgm:presLayoutVars>
          <dgm:bulletEnabled val="1"/>
        </dgm:presLayoutVars>
      </dgm:prSet>
      <dgm:spPr/>
    </dgm:pt>
    <dgm:pt modelId="{018567FD-2B6D-4150-ADD3-F39814F3B3B2}" type="pres">
      <dgm:prSet presAssocID="{35951D5A-96B9-47C3-907E-8A233EE534D7}" presName="spacing" presStyleCnt="0"/>
      <dgm:spPr/>
    </dgm:pt>
    <dgm:pt modelId="{C26864A9-D12F-46DC-842F-5B8EFDB5434F}" type="pres">
      <dgm:prSet presAssocID="{7FEA3530-BC0A-4671-9298-9E742E60C5FB}" presName="composite" presStyleCnt="0"/>
      <dgm:spPr/>
    </dgm:pt>
    <dgm:pt modelId="{462CF022-1121-44FC-9623-07DF6BF26FA1}" type="pres">
      <dgm:prSet presAssocID="{7FEA3530-BC0A-4671-9298-9E742E60C5FB}" presName="imgShp" presStyleLbl="fgImgPlace1" presStyleIdx="5" presStyleCnt="6" custLinFactX="-3183" custLinFactNeighborX="-100000" custLinFactNeighborY="34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F54D9F8-0607-4880-A54F-756B783B00BC}" type="pres">
      <dgm:prSet presAssocID="{7FEA3530-BC0A-4671-9298-9E742E60C5FB}" presName="txShp" presStyleLbl="node1" presStyleIdx="5" presStyleCnt="6" custScaleX="130179" custLinFactNeighborX="2091" custLinFactNeighborY="346">
        <dgm:presLayoutVars>
          <dgm:bulletEnabled val="1"/>
        </dgm:presLayoutVars>
      </dgm:prSet>
      <dgm:spPr/>
    </dgm:pt>
  </dgm:ptLst>
  <dgm:cxnLst>
    <dgm:cxn modelId="{97AB9700-2437-4A49-9CF4-DCDA11446C07}" srcId="{8FE8925A-C20D-4746-A66F-C917095EC640}" destId="{85F79DEF-8C29-410E-AA06-9AA7D554DD07}" srcOrd="2" destOrd="0" parTransId="{E4D1E0BA-ECAC-4960-9ECC-3E4BACD4373C}" sibTransId="{51C654F0-2FC3-4433-A19B-B5AA19DB4B07}"/>
    <dgm:cxn modelId="{05D16C04-0049-4F73-B0EC-B29C5C707EFC}" srcId="{8FE8925A-C20D-4746-A66F-C917095EC640}" destId="{7FEA3530-BC0A-4671-9298-9E742E60C5FB}" srcOrd="5" destOrd="0" parTransId="{982349AA-3513-4C80-ABE3-1DC14E4CF627}" sibTransId="{973E4079-69B4-4B2C-9041-C5F97631B532}"/>
    <dgm:cxn modelId="{575D8F07-5B00-4F75-A5B4-A7F7A1473ECA}" type="presOf" srcId="{B6D7C00A-9615-4970-B7A4-B7CD41BDF1C3}" destId="{849A173B-B38F-4DEE-BEF2-50401EFE324F}" srcOrd="0" destOrd="0" presId="urn:microsoft.com/office/officeart/2005/8/layout/vList3#1"/>
    <dgm:cxn modelId="{BE0AF90D-B668-4167-962C-D25C92A23E40}" type="presOf" srcId="{B37BB61C-3FEE-4118-A6D1-3E349C50DF8B}" destId="{B0E2AF5C-C9BE-419F-9D8E-2E0383B24429}" srcOrd="0" destOrd="0" presId="urn:microsoft.com/office/officeart/2005/8/layout/vList3#1"/>
    <dgm:cxn modelId="{72DE7916-8D00-46AA-A95A-1B38A6475B6F}" srcId="{8FE8925A-C20D-4746-A66F-C917095EC640}" destId="{70701B31-872D-49B1-9154-F9DF686EC9F8}" srcOrd="3" destOrd="0" parTransId="{DD85D01B-0E47-4B9D-9312-CEDEB140639C}" sibTransId="{2FBDEAD3-9646-410C-AAE1-DBA9267863B2}"/>
    <dgm:cxn modelId="{5900EA28-AA02-4C9D-A4B9-E587A2481E05}" srcId="{8FE8925A-C20D-4746-A66F-C917095EC640}" destId="{B6D7C00A-9615-4970-B7A4-B7CD41BDF1C3}" srcOrd="0" destOrd="0" parTransId="{CE746803-A918-45F7-AA2F-8B011DB9873C}" sibTransId="{6BB01726-A555-4083-A067-59CE3F2643AB}"/>
    <dgm:cxn modelId="{F3C26931-2465-4DB6-ADAB-996E6A02F46C}" type="presOf" srcId="{7FEA3530-BC0A-4671-9298-9E742E60C5FB}" destId="{7F54D9F8-0607-4880-A54F-756B783B00BC}" srcOrd="0" destOrd="0" presId="urn:microsoft.com/office/officeart/2005/8/layout/vList3#1"/>
    <dgm:cxn modelId="{F2BB5D5B-4415-4FAA-841E-4A1A6618296D}" srcId="{8FE8925A-C20D-4746-A66F-C917095EC640}" destId="{B37BB61C-3FEE-4118-A6D1-3E349C50DF8B}" srcOrd="4" destOrd="0" parTransId="{72BDCE5D-9107-4DA8-8788-5C8EEBBC5228}" sibTransId="{35951D5A-96B9-47C3-907E-8A233EE534D7}"/>
    <dgm:cxn modelId="{D1E8875B-FC01-4031-97FD-816DAF4C6878}" type="presOf" srcId="{70701B31-872D-49B1-9154-F9DF686EC9F8}" destId="{D79D3597-3F94-4019-A722-FF286D89AFAE}" srcOrd="0" destOrd="0" presId="urn:microsoft.com/office/officeart/2005/8/layout/vList3#1"/>
    <dgm:cxn modelId="{76AE4964-28EA-44B8-8EBE-8431492257B4}" type="presOf" srcId="{8FE8925A-C20D-4746-A66F-C917095EC640}" destId="{D7C18C31-E858-4C76-9640-7DFA07908DF6}" srcOrd="0" destOrd="0" presId="urn:microsoft.com/office/officeart/2005/8/layout/vList3#1"/>
    <dgm:cxn modelId="{832BAF83-FE29-4451-8EBF-774062218E03}" srcId="{8FE8925A-C20D-4746-A66F-C917095EC640}" destId="{22894140-C16C-4943-8360-CD2997A94BE2}" srcOrd="1" destOrd="0" parTransId="{A33DE7B5-5C20-4E49-A917-D50A9AB7D92D}" sibTransId="{13AB39D7-C620-4A15-B0CA-B8E9FB204A03}"/>
    <dgm:cxn modelId="{40075798-45C4-4695-B946-ECB778DD95A6}" type="presOf" srcId="{85F79DEF-8C29-410E-AA06-9AA7D554DD07}" destId="{95116A17-B900-4C05-9957-A8B634D7BC71}" srcOrd="0" destOrd="0" presId="urn:microsoft.com/office/officeart/2005/8/layout/vList3#1"/>
    <dgm:cxn modelId="{12C352D4-C06B-4D52-94DE-5F3252A96EAD}" type="presOf" srcId="{22894140-C16C-4943-8360-CD2997A94BE2}" destId="{A27F846D-FA46-41E8-8BCD-46D9F7478970}" srcOrd="0" destOrd="0" presId="urn:microsoft.com/office/officeart/2005/8/layout/vList3#1"/>
    <dgm:cxn modelId="{7D20AE4F-6C42-4D1E-ACBA-5F450F5C1333}" type="presParOf" srcId="{D7C18C31-E858-4C76-9640-7DFA07908DF6}" destId="{33291800-DED5-4770-B32D-2ED7D272856B}" srcOrd="0" destOrd="0" presId="urn:microsoft.com/office/officeart/2005/8/layout/vList3#1"/>
    <dgm:cxn modelId="{54AA2E47-D88D-4AD9-8205-74F5A209FDEB}" type="presParOf" srcId="{33291800-DED5-4770-B32D-2ED7D272856B}" destId="{45B10C0C-C051-48C9-A203-3FB4DA44B759}" srcOrd="0" destOrd="0" presId="urn:microsoft.com/office/officeart/2005/8/layout/vList3#1"/>
    <dgm:cxn modelId="{1349D87E-E16B-40DD-B6CB-28529C259B6C}" type="presParOf" srcId="{33291800-DED5-4770-B32D-2ED7D272856B}" destId="{849A173B-B38F-4DEE-BEF2-50401EFE324F}" srcOrd="1" destOrd="0" presId="urn:microsoft.com/office/officeart/2005/8/layout/vList3#1"/>
    <dgm:cxn modelId="{26B2BF97-2E25-480B-9388-51849E87112A}" type="presParOf" srcId="{D7C18C31-E858-4C76-9640-7DFA07908DF6}" destId="{7FF211F8-7937-45AB-A1F5-C89331D3CC49}" srcOrd="1" destOrd="0" presId="urn:microsoft.com/office/officeart/2005/8/layout/vList3#1"/>
    <dgm:cxn modelId="{5AFDCCB7-DC4B-4842-8059-AD523F017458}" type="presParOf" srcId="{D7C18C31-E858-4C76-9640-7DFA07908DF6}" destId="{A7640502-CFEE-4F47-84CB-29819849041D}" srcOrd="2" destOrd="0" presId="urn:microsoft.com/office/officeart/2005/8/layout/vList3#1"/>
    <dgm:cxn modelId="{8B1D947D-F277-4898-AF3E-7272959A8C41}" type="presParOf" srcId="{A7640502-CFEE-4F47-84CB-29819849041D}" destId="{184D883C-9FB9-4B7C-A856-47D807C2B9E5}" srcOrd="0" destOrd="0" presId="urn:microsoft.com/office/officeart/2005/8/layout/vList3#1"/>
    <dgm:cxn modelId="{37CFCFA4-1738-4F5B-8A1F-955AEA934ED2}" type="presParOf" srcId="{A7640502-CFEE-4F47-84CB-29819849041D}" destId="{A27F846D-FA46-41E8-8BCD-46D9F7478970}" srcOrd="1" destOrd="0" presId="urn:microsoft.com/office/officeart/2005/8/layout/vList3#1"/>
    <dgm:cxn modelId="{0305DBCE-DF31-4CF2-AA1C-FD35C535A406}" type="presParOf" srcId="{D7C18C31-E858-4C76-9640-7DFA07908DF6}" destId="{CCA85438-D544-4A8B-88B4-6C944BE657C3}" srcOrd="3" destOrd="0" presId="urn:microsoft.com/office/officeart/2005/8/layout/vList3#1"/>
    <dgm:cxn modelId="{659AF7E4-0491-44C1-87DD-EAAAC18ED08E}" type="presParOf" srcId="{D7C18C31-E858-4C76-9640-7DFA07908DF6}" destId="{8EBBF27D-DA22-4206-8D2D-F8590C859995}" srcOrd="4" destOrd="0" presId="urn:microsoft.com/office/officeart/2005/8/layout/vList3#1"/>
    <dgm:cxn modelId="{D62369CF-CFCB-4A17-8EEC-681E97B040B2}" type="presParOf" srcId="{8EBBF27D-DA22-4206-8D2D-F8590C859995}" destId="{289E4A24-A99B-4628-BE94-7F55483D208B}" srcOrd="0" destOrd="0" presId="urn:microsoft.com/office/officeart/2005/8/layout/vList3#1"/>
    <dgm:cxn modelId="{6236F64A-C9DF-449E-AF61-32C3699E0336}" type="presParOf" srcId="{8EBBF27D-DA22-4206-8D2D-F8590C859995}" destId="{95116A17-B900-4C05-9957-A8B634D7BC71}" srcOrd="1" destOrd="0" presId="urn:microsoft.com/office/officeart/2005/8/layout/vList3#1"/>
    <dgm:cxn modelId="{F198CD70-6A33-4543-8685-D8A2B00F69BC}" type="presParOf" srcId="{D7C18C31-E858-4C76-9640-7DFA07908DF6}" destId="{28A6379D-D92C-441E-A4CC-DC6AAE290DC8}" srcOrd="5" destOrd="0" presId="urn:microsoft.com/office/officeart/2005/8/layout/vList3#1"/>
    <dgm:cxn modelId="{1C87D2CB-2584-4A27-944D-79528C17236D}" type="presParOf" srcId="{D7C18C31-E858-4C76-9640-7DFA07908DF6}" destId="{C23006BD-85D6-4B5C-8274-3C229EDF5B5E}" srcOrd="6" destOrd="0" presId="urn:microsoft.com/office/officeart/2005/8/layout/vList3#1"/>
    <dgm:cxn modelId="{B255929A-F650-4DFA-AF08-E430DDAAC6BB}" type="presParOf" srcId="{C23006BD-85D6-4B5C-8274-3C229EDF5B5E}" destId="{F6D03BEB-176F-4772-A20F-05A71BD2D6A9}" srcOrd="0" destOrd="0" presId="urn:microsoft.com/office/officeart/2005/8/layout/vList3#1"/>
    <dgm:cxn modelId="{BED72C95-8A21-479E-A1AD-FC8CD016C124}" type="presParOf" srcId="{C23006BD-85D6-4B5C-8274-3C229EDF5B5E}" destId="{D79D3597-3F94-4019-A722-FF286D89AFAE}" srcOrd="1" destOrd="0" presId="urn:microsoft.com/office/officeart/2005/8/layout/vList3#1"/>
    <dgm:cxn modelId="{4836F0EC-A02D-4CE3-BE46-B1B05049C59A}" type="presParOf" srcId="{D7C18C31-E858-4C76-9640-7DFA07908DF6}" destId="{3EDA8A61-CC4F-417D-85AC-4B6C3A082512}" srcOrd="7" destOrd="0" presId="urn:microsoft.com/office/officeart/2005/8/layout/vList3#1"/>
    <dgm:cxn modelId="{0B4C1568-FF7A-4236-A559-E8AFC8D88DF7}" type="presParOf" srcId="{D7C18C31-E858-4C76-9640-7DFA07908DF6}" destId="{7328375D-C571-4DB5-A5B1-B4487A95A5B6}" srcOrd="8" destOrd="0" presId="urn:microsoft.com/office/officeart/2005/8/layout/vList3#1"/>
    <dgm:cxn modelId="{D3ED1E3C-4790-48F8-8FD9-088AF4B8F9B4}" type="presParOf" srcId="{7328375D-C571-4DB5-A5B1-B4487A95A5B6}" destId="{1966F293-A0D2-43AD-88DC-549DD677311B}" srcOrd="0" destOrd="0" presId="urn:microsoft.com/office/officeart/2005/8/layout/vList3#1"/>
    <dgm:cxn modelId="{2E622927-D2C4-44D2-8F1F-3614B7DD8BB9}" type="presParOf" srcId="{7328375D-C571-4DB5-A5B1-B4487A95A5B6}" destId="{B0E2AF5C-C9BE-419F-9D8E-2E0383B24429}" srcOrd="1" destOrd="0" presId="urn:microsoft.com/office/officeart/2005/8/layout/vList3#1"/>
    <dgm:cxn modelId="{CF13CD8D-AEE3-4457-8A89-C0293014346D}" type="presParOf" srcId="{D7C18C31-E858-4C76-9640-7DFA07908DF6}" destId="{018567FD-2B6D-4150-ADD3-F39814F3B3B2}" srcOrd="9" destOrd="0" presId="urn:microsoft.com/office/officeart/2005/8/layout/vList3#1"/>
    <dgm:cxn modelId="{E1D0229D-B7BA-43EA-82A5-118E90B96E05}" type="presParOf" srcId="{D7C18C31-E858-4C76-9640-7DFA07908DF6}" destId="{C26864A9-D12F-46DC-842F-5B8EFDB5434F}" srcOrd="10" destOrd="0" presId="urn:microsoft.com/office/officeart/2005/8/layout/vList3#1"/>
    <dgm:cxn modelId="{318D2E51-770A-426B-AE82-326D94CA305A}" type="presParOf" srcId="{C26864A9-D12F-46DC-842F-5B8EFDB5434F}" destId="{462CF022-1121-44FC-9623-07DF6BF26FA1}" srcOrd="0" destOrd="0" presId="urn:microsoft.com/office/officeart/2005/8/layout/vList3#1"/>
    <dgm:cxn modelId="{E41603D5-3878-4C26-BCBC-05D2074E47A9}" type="presParOf" srcId="{C26864A9-D12F-46DC-842F-5B8EFDB5434F}" destId="{7F54D9F8-0607-4880-A54F-756B783B00B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C8B54E-1263-405B-B2AB-3DBC644B966A}" type="doc">
      <dgm:prSet loTypeId="urn:microsoft.com/office/officeart/2005/8/layout/lProcess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0035B2B-E677-4741-822C-4E015A2BD624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</a:t>
          </a:r>
        </a:p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8144,4</a:t>
          </a:r>
        </a:p>
      </dgm:t>
    </dgm:pt>
    <dgm:pt modelId="{531BB6B1-2EC3-4F0C-8191-2438C11F8588}" type="parTrans" cxnId="{632D68B6-E663-4B28-9F59-5B6188E435A5}">
      <dgm:prSet/>
      <dgm:spPr/>
      <dgm:t>
        <a:bodyPr/>
        <a:lstStyle/>
        <a:p>
          <a:endParaRPr lang="ru-RU"/>
        </a:p>
      </dgm:t>
    </dgm:pt>
    <dgm:pt modelId="{1E3C77E6-B277-4AE0-B8BC-24E5936FC03B}" type="sibTrans" cxnId="{632D68B6-E663-4B28-9F59-5B6188E435A5}">
      <dgm:prSet/>
      <dgm:spPr/>
      <dgm:t>
        <a:bodyPr/>
        <a:lstStyle/>
        <a:p>
          <a:endParaRPr lang="ru-RU"/>
        </a:p>
      </dgm:t>
    </dgm:pt>
    <dgm:pt modelId="{B073EB3C-C507-43F3-8FD7-6E35E8EA1738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8144,4</a:t>
          </a:r>
        </a:p>
      </dgm:t>
    </dgm:pt>
    <dgm:pt modelId="{5F09BA42-6D5A-4B28-B0A5-83E46B291805}" type="parTrans" cxnId="{41C500DB-8E6D-41EB-9146-1C82A0F3839E}">
      <dgm:prSet/>
      <dgm:spPr/>
      <dgm:t>
        <a:bodyPr/>
        <a:lstStyle/>
        <a:p>
          <a:endParaRPr lang="ru-RU"/>
        </a:p>
      </dgm:t>
    </dgm:pt>
    <dgm:pt modelId="{783125C5-B4F0-49FF-B250-22B8C44C2BFA}" type="sibTrans" cxnId="{41C500DB-8E6D-41EB-9146-1C82A0F3839E}">
      <dgm:prSet/>
      <dgm:spPr/>
      <dgm:t>
        <a:bodyPr/>
        <a:lstStyle/>
        <a:p>
          <a:endParaRPr lang="ru-RU"/>
        </a:p>
      </dgm:t>
    </dgm:pt>
    <dgm:pt modelId="{E4DD7A91-C167-4615-89F2-15B109908061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2375,7</a:t>
          </a:r>
        </a:p>
      </dgm:t>
    </dgm:pt>
    <dgm:pt modelId="{D11EC02C-B5FC-4010-A2C1-6600AB5E5488}" type="parTrans" cxnId="{54FB0933-6AF2-43B8-B347-6853E721F9D8}">
      <dgm:prSet/>
      <dgm:spPr/>
      <dgm:t>
        <a:bodyPr/>
        <a:lstStyle/>
        <a:p>
          <a:endParaRPr lang="ru-RU"/>
        </a:p>
      </dgm:t>
    </dgm:pt>
    <dgm:pt modelId="{D2F53C67-56F1-497D-B373-E01CD1A0E1F5}" type="sibTrans" cxnId="{54FB0933-6AF2-43B8-B347-6853E721F9D8}">
      <dgm:prSet/>
      <dgm:spPr/>
      <dgm:t>
        <a:bodyPr/>
        <a:lstStyle/>
        <a:p>
          <a:endParaRPr lang="ru-RU"/>
        </a:p>
      </dgm:t>
    </dgm:pt>
    <dgm:pt modelId="{F8CCAF1E-9A33-48F8-819C-1AE7D7CFEDEB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3975,4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F6946DEB-5505-4620-9558-532C8656F16E}" type="parTrans" cxnId="{5FCF8226-73DE-4283-AB7B-00F3FE7335B6}">
      <dgm:prSet/>
      <dgm:spPr/>
      <dgm:t>
        <a:bodyPr/>
        <a:lstStyle/>
        <a:p>
          <a:endParaRPr lang="ru-RU"/>
        </a:p>
      </dgm:t>
    </dgm:pt>
    <dgm:pt modelId="{8DB376CB-82AA-487A-B572-057EC3E7EDA0}" type="sibTrans" cxnId="{5FCF8226-73DE-4283-AB7B-00F3FE7335B6}">
      <dgm:prSet/>
      <dgm:spPr/>
      <dgm:t>
        <a:bodyPr/>
        <a:lstStyle/>
        <a:p>
          <a:endParaRPr lang="ru-RU"/>
        </a:p>
      </dgm:t>
    </dgm:pt>
    <dgm:pt modelId="{86EB69FB-AC44-4B54-954C-E724CE225DF5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Другие расходы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27,0</a:t>
          </a:r>
        </a:p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0BB1821-E4EB-4F25-AD7D-FE1B04F03B44}" type="sibTrans" cxnId="{B10BE606-74EB-421E-8CE1-CEC4EFC6E387}">
      <dgm:prSet/>
      <dgm:spPr/>
      <dgm:t>
        <a:bodyPr/>
        <a:lstStyle/>
        <a:p>
          <a:endParaRPr lang="ru-RU"/>
        </a:p>
      </dgm:t>
    </dgm:pt>
    <dgm:pt modelId="{EBD31174-B049-41D1-BB8E-6C75D48325B9}" type="parTrans" cxnId="{B10BE606-74EB-421E-8CE1-CEC4EFC6E387}">
      <dgm:prSet/>
      <dgm:spPr/>
      <dgm:t>
        <a:bodyPr/>
        <a:lstStyle/>
        <a:p>
          <a:endParaRPr lang="ru-RU"/>
        </a:p>
      </dgm:t>
    </dgm:pt>
    <dgm:pt modelId="{D230D15D-8D74-4964-8442-14EE5060E25B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Развитие культуры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1528,0</a:t>
          </a:r>
        </a:p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59E390D-9028-446F-8C96-2FFD717F0653}" type="sibTrans" cxnId="{98C4ADC1-A9C8-4F41-8CD3-D21CBAD438F9}">
      <dgm:prSet/>
      <dgm:spPr/>
      <dgm:t>
        <a:bodyPr/>
        <a:lstStyle/>
        <a:p>
          <a:endParaRPr lang="ru-RU"/>
        </a:p>
      </dgm:t>
    </dgm:pt>
    <dgm:pt modelId="{1D1A33D5-BE8F-47BC-AAFB-85BB541C45D5}" type="parTrans" cxnId="{98C4ADC1-A9C8-4F41-8CD3-D21CBAD438F9}">
      <dgm:prSet/>
      <dgm:spPr/>
      <dgm:t>
        <a:bodyPr/>
        <a:lstStyle/>
        <a:p>
          <a:endParaRPr lang="ru-RU"/>
        </a:p>
      </dgm:t>
    </dgm:pt>
    <dgm:pt modelId="{C93E90C4-4EB8-48E5-8D80-E9E6D7B90ECE}">
      <dgm:prSet custT="1"/>
      <dgm:spPr/>
      <dgm:t>
        <a:bodyPr/>
        <a:lstStyle/>
        <a:p>
          <a:r>
            <a:rPr lang="ru-RU" sz="1600" dirty="0" err="1">
              <a:latin typeface="Times New Roman" pitchFamily="18" charset="0"/>
              <a:cs typeface="Times New Roman" pitchFamily="18" charset="0"/>
            </a:rPr>
            <a:t>Жилищно-комунальное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хозяйство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50,9</a:t>
          </a:r>
        </a:p>
      </dgm:t>
    </dgm:pt>
    <dgm:pt modelId="{3A146A4E-8FDB-430D-AA2D-856AD190746B}" type="sibTrans" cxnId="{9B5BE2CC-7F05-4405-BADB-802D70708C5D}">
      <dgm:prSet/>
      <dgm:spPr/>
      <dgm:t>
        <a:bodyPr/>
        <a:lstStyle/>
        <a:p>
          <a:endParaRPr lang="ru-RU"/>
        </a:p>
      </dgm:t>
    </dgm:pt>
    <dgm:pt modelId="{08CA4CEC-F8E1-4431-BEC0-93D124CCC42D}" type="parTrans" cxnId="{9B5BE2CC-7F05-4405-BADB-802D70708C5D}">
      <dgm:prSet/>
      <dgm:spPr/>
      <dgm:t>
        <a:bodyPr/>
        <a:lstStyle/>
        <a:p>
          <a:endParaRPr lang="ru-RU"/>
        </a:p>
      </dgm:t>
    </dgm:pt>
    <dgm:pt modelId="{E6AAF48E-1388-4C27-863F-0FD21CD75527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Общегосударственные  расходы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6397,5</a:t>
          </a:r>
        </a:p>
      </dgm:t>
    </dgm:pt>
    <dgm:pt modelId="{357BD272-523C-4C9C-8757-1462E004AEAE}" type="sibTrans" cxnId="{B88B3860-83FC-4FA5-B739-7BF3316AACB3}">
      <dgm:prSet/>
      <dgm:spPr/>
      <dgm:t>
        <a:bodyPr/>
        <a:lstStyle/>
        <a:p>
          <a:endParaRPr lang="ru-RU"/>
        </a:p>
      </dgm:t>
    </dgm:pt>
    <dgm:pt modelId="{EB121B27-71D9-4C89-A66F-64A457D9B743}" type="parTrans" cxnId="{B88B3860-83FC-4FA5-B739-7BF3316AACB3}">
      <dgm:prSet/>
      <dgm:spPr/>
      <dgm:t>
        <a:bodyPr/>
        <a:lstStyle/>
        <a:p>
          <a:endParaRPr lang="ru-RU"/>
        </a:p>
      </dgm:t>
    </dgm:pt>
    <dgm:pt modelId="{73C690D4-4E5E-47AE-95DD-80F593B00EEE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141,0</a:t>
          </a:r>
        </a:p>
      </dgm:t>
    </dgm:pt>
    <dgm:pt modelId="{F226F84D-6E4C-4CD2-ADA5-3C07394D8413}" type="sibTrans" cxnId="{E40B187D-593A-40B5-892A-40E47B79558D}">
      <dgm:prSet/>
      <dgm:spPr/>
      <dgm:t>
        <a:bodyPr/>
        <a:lstStyle/>
        <a:p>
          <a:endParaRPr lang="ru-RU"/>
        </a:p>
      </dgm:t>
    </dgm:pt>
    <dgm:pt modelId="{33AAA9A1-407D-4D65-B8CA-BB2317C11D5A}" type="parTrans" cxnId="{E40B187D-593A-40B5-892A-40E47B79558D}">
      <dgm:prSet/>
      <dgm:spPr/>
      <dgm:t>
        <a:bodyPr/>
        <a:lstStyle/>
        <a:p>
          <a:endParaRPr lang="ru-RU"/>
        </a:p>
      </dgm:t>
    </dgm:pt>
    <dgm:pt modelId="{71D353E2-CE07-444A-80BB-E25EABEAA3F2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258,8</a:t>
          </a:r>
        </a:p>
      </dgm:t>
    </dgm:pt>
    <dgm:pt modelId="{CA24F278-7F15-4399-A5F7-EAFEF8FF1A5A}" type="parTrans" cxnId="{E7BA11BF-4B9F-47F0-865A-9F6A3F716CF6}">
      <dgm:prSet/>
      <dgm:spPr/>
      <dgm:t>
        <a:bodyPr/>
        <a:lstStyle/>
        <a:p>
          <a:endParaRPr lang="ru-RU"/>
        </a:p>
      </dgm:t>
    </dgm:pt>
    <dgm:pt modelId="{49B523C2-446F-48EA-BB9F-149453EB16C0}" type="sibTrans" cxnId="{E7BA11BF-4B9F-47F0-865A-9F6A3F716CF6}">
      <dgm:prSet/>
      <dgm:spPr/>
      <dgm:t>
        <a:bodyPr/>
        <a:lstStyle/>
        <a:p>
          <a:endParaRPr lang="ru-RU"/>
        </a:p>
      </dgm:t>
    </dgm:pt>
    <dgm:pt modelId="{4927C42C-ED6F-4BE3-887D-E7913EF109CA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55,9</a:t>
          </a:r>
        </a:p>
      </dgm:t>
    </dgm:pt>
    <dgm:pt modelId="{B0E9C8F3-E00F-46AF-B282-ECA484DC6574}" type="sibTrans" cxnId="{5B8B032B-2A09-47FB-9C82-B6514C20B8AC}">
      <dgm:prSet/>
      <dgm:spPr/>
      <dgm:t>
        <a:bodyPr/>
        <a:lstStyle/>
        <a:p>
          <a:endParaRPr lang="ru-RU"/>
        </a:p>
      </dgm:t>
    </dgm:pt>
    <dgm:pt modelId="{4A8DB8DA-1EC7-4556-872F-3BDE23FE62EE}" type="parTrans" cxnId="{5B8B032B-2A09-47FB-9C82-B6514C20B8AC}">
      <dgm:prSet/>
      <dgm:spPr/>
      <dgm:t>
        <a:bodyPr/>
        <a:lstStyle/>
        <a:p>
          <a:endParaRPr lang="ru-RU"/>
        </a:p>
      </dgm:t>
    </dgm:pt>
    <dgm:pt modelId="{70502BBE-D98A-4BC1-9E8D-3D5B05B79B3F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1478,6</a:t>
          </a:r>
        </a:p>
      </dgm:t>
    </dgm:pt>
    <dgm:pt modelId="{0A236637-5314-4C13-A7BE-C330CA0B4907}" type="sibTrans" cxnId="{43947195-46F4-4DBB-83CB-8165E528EDC3}">
      <dgm:prSet/>
      <dgm:spPr/>
      <dgm:t>
        <a:bodyPr/>
        <a:lstStyle/>
        <a:p>
          <a:endParaRPr lang="ru-RU"/>
        </a:p>
      </dgm:t>
    </dgm:pt>
    <dgm:pt modelId="{F15C34C3-5975-4422-A40D-D34B9C434E8A}" type="parTrans" cxnId="{43947195-46F4-4DBB-83CB-8165E528EDC3}">
      <dgm:prSet/>
      <dgm:spPr/>
      <dgm:t>
        <a:bodyPr/>
        <a:lstStyle/>
        <a:p>
          <a:endParaRPr lang="ru-RU"/>
        </a:p>
      </dgm:t>
    </dgm:pt>
    <dgm:pt modelId="{3EEDBE33-6698-4C07-BEC3-5AB7143F7F1D}" type="pres">
      <dgm:prSet presAssocID="{83C8B54E-1263-405B-B2AB-3DBC644B966A}" presName="theList" presStyleCnt="0">
        <dgm:presLayoutVars>
          <dgm:dir/>
          <dgm:animLvl val="lvl"/>
          <dgm:resizeHandles val="exact"/>
        </dgm:presLayoutVars>
      </dgm:prSet>
      <dgm:spPr/>
    </dgm:pt>
    <dgm:pt modelId="{1E0ADB2C-084A-409D-8670-8D04063A50BD}" type="pres">
      <dgm:prSet presAssocID="{60035B2B-E677-4741-822C-4E015A2BD624}" presName="compNode" presStyleCnt="0"/>
      <dgm:spPr/>
    </dgm:pt>
    <dgm:pt modelId="{8F6A0D8C-1FB0-49A7-9AF5-55BBF243BA66}" type="pres">
      <dgm:prSet presAssocID="{60035B2B-E677-4741-822C-4E015A2BD624}" presName="aNode" presStyleLbl="bgShp" presStyleIdx="0" presStyleCnt="2" custLinFactNeighborX="503"/>
      <dgm:spPr/>
    </dgm:pt>
    <dgm:pt modelId="{CE5D0DD9-CB01-41EF-8F64-C351A696FDDB}" type="pres">
      <dgm:prSet presAssocID="{60035B2B-E677-4741-822C-4E015A2BD624}" presName="textNode" presStyleLbl="bgShp" presStyleIdx="0" presStyleCnt="2"/>
      <dgm:spPr/>
    </dgm:pt>
    <dgm:pt modelId="{C2C227C8-3BD0-4C72-8B4F-D5370EAB3DAB}" type="pres">
      <dgm:prSet presAssocID="{60035B2B-E677-4741-822C-4E015A2BD624}" presName="compChildNode" presStyleCnt="0"/>
      <dgm:spPr/>
    </dgm:pt>
    <dgm:pt modelId="{7E24A6A8-CA72-44EA-8EB0-FCA064184BCA}" type="pres">
      <dgm:prSet presAssocID="{60035B2B-E677-4741-822C-4E015A2BD624}" presName="theInnerList" presStyleCnt="0"/>
      <dgm:spPr/>
    </dgm:pt>
    <dgm:pt modelId="{44D87C1F-601A-402D-8D31-702214FEEE49}" type="pres">
      <dgm:prSet presAssocID="{70502BBE-D98A-4BC1-9E8D-3D5B05B79B3F}" presName="childNode" presStyleLbl="node1" presStyleIdx="0" presStyleCnt="10" custScaleY="56951">
        <dgm:presLayoutVars>
          <dgm:bulletEnabled val="1"/>
        </dgm:presLayoutVars>
      </dgm:prSet>
      <dgm:spPr/>
    </dgm:pt>
    <dgm:pt modelId="{231966E3-BFC8-47D2-A295-1700861F6EB1}" type="pres">
      <dgm:prSet presAssocID="{70502BBE-D98A-4BC1-9E8D-3D5B05B79B3F}" presName="aSpace2" presStyleCnt="0"/>
      <dgm:spPr/>
    </dgm:pt>
    <dgm:pt modelId="{DDCC7F8D-D1A1-4FDE-9C83-20612298183A}" type="pres">
      <dgm:prSet presAssocID="{4927C42C-ED6F-4BE3-887D-E7913EF109CA}" presName="childNode" presStyleLbl="node1" presStyleIdx="1" presStyleCnt="10" custScaleY="56198">
        <dgm:presLayoutVars>
          <dgm:bulletEnabled val="1"/>
        </dgm:presLayoutVars>
      </dgm:prSet>
      <dgm:spPr/>
    </dgm:pt>
    <dgm:pt modelId="{177F2FB8-856F-4B73-9443-DD207FBE992B}" type="pres">
      <dgm:prSet presAssocID="{4927C42C-ED6F-4BE3-887D-E7913EF109CA}" presName="aSpace2" presStyleCnt="0"/>
      <dgm:spPr/>
    </dgm:pt>
    <dgm:pt modelId="{449A1C6D-9A66-422F-979C-F5ADD6FAB6B2}" type="pres">
      <dgm:prSet presAssocID="{E4DD7A91-C167-4615-89F2-15B109908061}" presName="childNode" presStyleLbl="node1" presStyleIdx="2" presStyleCnt="10" custScaleY="126761" custLinFactNeighborY="22408">
        <dgm:presLayoutVars>
          <dgm:bulletEnabled val="1"/>
        </dgm:presLayoutVars>
      </dgm:prSet>
      <dgm:spPr/>
    </dgm:pt>
    <dgm:pt modelId="{8236C42B-6B5B-47EA-9C81-8F792817806F}" type="pres">
      <dgm:prSet presAssocID="{E4DD7A91-C167-4615-89F2-15B109908061}" presName="aSpace2" presStyleCnt="0"/>
      <dgm:spPr/>
    </dgm:pt>
    <dgm:pt modelId="{7193D69B-BC0B-4373-A981-F3FC7E2DF274}" type="pres">
      <dgm:prSet presAssocID="{71D353E2-CE07-444A-80BB-E25EABEAA3F2}" presName="childNode" presStyleLbl="node1" presStyleIdx="3" presStyleCnt="10" custScaleY="69923" custLinFactNeighborX="-372" custLinFactNeighborY="74515">
        <dgm:presLayoutVars>
          <dgm:bulletEnabled val="1"/>
        </dgm:presLayoutVars>
      </dgm:prSet>
      <dgm:spPr/>
    </dgm:pt>
    <dgm:pt modelId="{E6A8516A-C1D3-48B8-8301-F276103F96E3}" type="pres">
      <dgm:prSet presAssocID="{71D353E2-CE07-444A-80BB-E25EABEAA3F2}" presName="aSpace2" presStyleCnt="0"/>
      <dgm:spPr/>
    </dgm:pt>
    <dgm:pt modelId="{F24A1CDC-6A60-4019-B5BD-9F38D5ACA9F9}" type="pres">
      <dgm:prSet presAssocID="{F8CCAF1E-9A33-48F8-819C-1AE7D7CFEDEB}" presName="childNode" presStyleLbl="node1" presStyleIdx="4" presStyleCnt="10" custScaleY="78132" custLinFactNeighborY="78428">
        <dgm:presLayoutVars>
          <dgm:bulletEnabled val="1"/>
        </dgm:presLayoutVars>
      </dgm:prSet>
      <dgm:spPr/>
    </dgm:pt>
    <dgm:pt modelId="{E1C1C931-749A-4BAC-8274-9EDA53272B46}" type="pres">
      <dgm:prSet presAssocID="{60035B2B-E677-4741-822C-4E015A2BD624}" presName="aSpace" presStyleCnt="0"/>
      <dgm:spPr/>
    </dgm:pt>
    <dgm:pt modelId="{FDBA5B6B-14C9-4A16-932F-C72B597C935D}" type="pres">
      <dgm:prSet presAssocID="{B073EB3C-C507-43F3-8FD7-6E35E8EA1738}" presName="compNode" presStyleCnt="0"/>
      <dgm:spPr/>
    </dgm:pt>
    <dgm:pt modelId="{49CD9CEA-4A9C-4F45-B244-879E452FEA75}" type="pres">
      <dgm:prSet presAssocID="{B073EB3C-C507-43F3-8FD7-6E35E8EA1738}" presName="aNode" presStyleLbl="bgShp" presStyleIdx="1" presStyleCnt="2" custLinFactNeighborX="-800" custLinFactNeighborY="145"/>
      <dgm:spPr/>
    </dgm:pt>
    <dgm:pt modelId="{E3D77F11-1E46-4D75-A8C6-6A4FA67C9F1F}" type="pres">
      <dgm:prSet presAssocID="{B073EB3C-C507-43F3-8FD7-6E35E8EA1738}" presName="textNode" presStyleLbl="bgShp" presStyleIdx="1" presStyleCnt="2"/>
      <dgm:spPr/>
    </dgm:pt>
    <dgm:pt modelId="{9FBD6235-C4F7-4C72-8DB4-29346F572F00}" type="pres">
      <dgm:prSet presAssocID="{B073EB3C-C507-43F3-8FD7-6E35E8EA1738}" presName="compChildNode" presStyleCnt="0"/>
      <dgm:spPr/>
    </dgm:pt>
    <dgm:pt modelId="{97735C6B-7957-42E2-9BEA-32009E514217}" type="pres">
      <dgm:prSet presAssocID="{B073EB3C-C507-43F3-8FD7-6E35E8EA1738}" presName="theInnerList" presStyleCnt="0"/>
      <dgm:spPr/>
    </dgm:pt>
    <dgm:pt modelId="{B428DEC7-FADD-4217-87F2-E1FD9794A3E3}" type="pres">
      <dgm:prSet presAssocID="{73C690D4-4E5E-47AE-95DD-80F593B00EEE}" presName="childNode" presStyleLbl="node1" presStyleIdx="5" presStyleCnt="10" custScaleY="133209">
        <dgm:presLayoutVars>
          <dgm:bulletEnabled val="1"/>
        </dgm:presLayoutVars>
      </dgm:prSet>
      <dgm:spPr/>
    </dgm:pt>
    <dgm:pt modelId="{435BF0E8-5FB0-4569-95DC-38CB34F3BB09}" type="pres">
      <dgm:prSet presAssocID="{73C690D4-4E5E-47AE-95DD-80F593B00EEE}" presName="aSpace2" presStyleCnt="0"/>
      <dgm:spPr/>
    </dgm:pt>
    <dgm:pt modelId="{BDD405A7-180E-4E81-9DE3-AF19F491357B}" type="pres">
      <dgm:prSet presAssocID="{E6AAF48E-1388-4C27-863F-0FD21CD75527}" presName="childNode" presStyleLbl="node1" presStyleIdx="6" presStyleCnt="10" custScaleY="158748">
        <dgm:presLayoutVars>
          <dgm:bulletEnabled val="1"/>
        </dgm:presLayoutVars>
      </dgm:prSet>
      <dgm:spPr/>
    </dgm:pt>
    <dgm:pt modelId="{97BC435F-FD75-4FCD-A96C-192CEE0218B9}" type="pres">
      <dgm:prSet presAssocID="{E6AAF48E-1388-4C27-863F-0FD21CD75527}" presName="aSpace2" presStyleCnt="0"/>
      <dgm:spPr/>
    </dgm:pt>
    <dgm:pt modelId="{6E07EBF0-F034-402D-89ED-2FF349897D79}" type="pres">
      <dgm:prSet presAssocID="{C93E90C4-4EB8-48E5-8D80-E9E6D7B90ECE}" presName="childNode" presStyleLbl="node1" presStyleIdx="7" presStyleCnt="10" custScaleY="159588">
        <dgm:presLayoutVars>
          <dgm:bulletEnabled val="1"/>
        </dgm:presLayoutVars>
      </dgm:prSet>
      <dgm:spPr/>
    </dgm:pt>
    <dgm:pt modelId="{44347685-B757-4FB2-844C-3A10B9E4A40B}" type="pres">
      <dgm:prSet presAssocID="{C93E90C4-4EB8-48E5-8D80-E9E6D7B90ECE}" presName="aSpace2" presStyleCnt="0"/>
      <dgm:spPr/>
    </dgm:pt>
    <dgm:pt modelId="{5AE825BB-8EFD-4C68-8C2B-2AA5E2D34603}" type="pres">
      <dgm:prSet presAssocID="{D230D15D-8D74-4964-8442-14EE5060E25B}" presName="childNode" presStyleLbl="node1" presStyleIdx="8" presStyleCnt="10" custScaleY="149369">
        <dgm:presLayoutVars>
          <dgm:bulletEnabled val="1"/>
        </dgm:presLayoutVars>
      </dgm:prSet>
      <dgm:spPr/>
    </dgm:pt>
    <dgm:pt modelId="{AC525D5A-CA5E-494D-851B-0676E01A57B1}" type="pres">
      <dgm:prSet presAssocID="{D230D15D-8D74-4964-8442-14EE5060E25B}" presName="aSpace2" presStyleCnt="0"/>
      <dgm:spPr/>
    </dgm:pt>
    <dgm:pt modelId="{77234B44-1BE0-4D17-B3BC-2D322540860E}" type="pres">
      <dgm:prSet presAssocID="{86EB69FB-AC44-4B54-954C-E724CE225DF5}" presName="childNode" presStyleLbl="node1" presStyleIdx="9" presStyleCnt="10" custScaleX="95542" custScaleY="148443">
        <dgm:presLayoutVars>
          <dgm:bulletEnabled val="1"/>
        </dgm:presLayoutVars>
      </dgm:prSet>
      <dgm:spPr/>
    </dgm:pt>
  </dgm:ptLst>
  <dgm:cxnLst>
    <dgm:cxn modelId="{B10BE606-74EB-421E-8CE1-CEC4EFC6E387}" srcId="{B073EB3C-C507-43F3-8FD7-6E35E8EA1738}" destId="{86EB69FB-AC44-4B54-954C-E724CE225DF5}" srcOrd="4" destOrd="0" parTransId="{EBD31174-B049-41D1-BB8E-6C75D48325B9}" sibTransId="{F0BB1821-E4EB-4F25-AD7D-FE1B04F03B44}"/>
    <dgm:cxn modelId="{757F951E-2FFA-447B-B84C-1A9AE24BA094}" type="presOf" srcId="{71D353E2-CE07-444A-80BB-E25EABEAA3F2}" destId="{7193D69B-BC0B-4373-A981-F3FC7E2DF274}" srcOrd="0" destOrd="0" presId="urn:microsoft.com/office/officeart/2005/8/layout/lProcess2"/>
    <dgm:cxn modelId="{C2AD1126-9F8A-4E47-AD3F-88DEC9D5319C}" type="presOf" srcId="{70502BBE-D98A-4BC1-9E8D-3D5B05B79B3F}" destId="{44D87C1F-601A-402D-8D31-702214FEEE49}" srcOrd="0" destOrd="0" presId="urn:microsoft.com/office/officeart/2005/8/layout/lProcess2"/>
    <dgm:cxn modelId="{5FCF8226-73DE-4283-AB7B-00F3FE7335B6}" srcId="{60035B2B-E677-4741-822C-4E015A2BD624}" destId="{F8CCAF1E-9A33-48F8-819C-1AE7D7CFEDEB}" srcOrd="4" destOrd="0" parTransId="{F6946DEB-5505-4620-9558-532C8656F16E}" sibTransId="{8DB376CB-82AA-487A-B572-057EC3E7EDA0}"/>
    <dgm:cxn modelId="{5B8B032B-2A09-47FB-9C82-B6514C20B8AC}" srcId="{60035B2B-E677-4741-822C-4E015A2BD624}" destId="{4927C42C-ED6F-4BE3-887D-E7913EF109CA}" srcOrd="1" destOrd="0" parTransId="{4A8DB8DA-1EC7-4556-872F-3BDE23FE62EE}" sibTransId="{B0E9C8F3-E00F-46AF-B282-ECA484DC6574}"/>
    <dgm:cxn modelId="{54FB0933-6AF2-43B8-B347-6853E721F9D8}" srcId="{60035B2B-E677-4741-822C-4E015A2BD624}" destId="{E4DD7A91-C167-4615-89F2-15B109908061}" srcOrd="2" destOrd="0" parTransId="{D11EC02C-B5FC-4010-A2C1-6600AB5E5488}" sibTransId="{D2F53C67-56F1-497D-B373-E01CD1A0E1F5}"/>
    <dgm:cxn modelId="{6A78D633-63F5-42B2-A37C-BFA4BE5BA74C}" type="presOf" srcId="{F8CCAF1E-9A33-48F8-819C-1AE7D7CFEDEB}" destId="{F24A1CDC-6A60-4019-B5BD-9F38D5ACA9F9}" srcOrd="0" destOrd="0" presId="urn:microsoft.com/office/officeart/2005/8/layout/lProcess2"/>
    <dgm:cxn modelId="{92654D34-7A42-45B6-890F-B7E4160B21DB}" type="presOf" srcId="{83C8B54E-1263-405B-B2AB-3DBC644B966A}" destId="{3EEDBE33-6698-4C07-BEC3-5AB7143F7F1D}" srcOrd="0" destOrd="0" presId="urn:microsoft.com/office/officeart/2005/8/layout/lProcess2"/>
    <dgm:cxn modelId="{11C24D3E-9911-4544-881D-EBDFE6C043D9}" type="presOf" srcId="{E4DD7A91-C167-4615-89F2-15B109908061}" destId="{449A1C6D-9A66-422F-979C-F5ADD6FAB6B2}" srcOrd="0" destOrd="0" presId="urn:microsoft.com/office/officeart/2005/8/layout/lProcess2"/>
    <dgm:cxn modelId="{B88B3860-83FC-4FA5-B739-7BF3316AACB3}" srcId="{B073EB3C-C507-43F3-8FD7-6E35E8EA1738}" destId="{E6AAF48E-1388-4C27-863F-0FD21CD75527}" srcOrd="1" destOrd="0" parTransId="{EB121B27-71D9-4C89-A66F-64A457D9B743}" sibTransId="{357BD272-523C-4C9C-8757-1462E004AEAE}"/>
    <dgm:cxn modelId="{4C7EC142-4941-4627-9E11-7ED31244F5B9}" type="presOf" srcId="{B073EB3C-C507-43F3-8FD7-6E35E8EA1738}" destId="{49CD9CEA-4A9C-4F45-B244-879E452FEA75}" srcOrd="0" destOrd="0" presId="urn:microsoft.com/office/officeart/2005/8/layout/lProcess2"/>
    <dgm:cxn modelId="{25215E43-5E6F-4491-AD21-CBA5B94C50DE}" type="presOf" srcId="{60035B2B-E677-4741-822C-4E015A2BD624}" destId="{CE5D0DD9-CB01-41EF-8F64-C351A696FDDB}" srcOrd="1" destOrd="0" presId="urn:microsoft.com/office/officeart/2005/8/layout/lProcess2"/>
    <dgm:cxn modelId="{48EAEE59-007B-4DBA-966E-7CE536D349FB}" type="presOf" srcId="{B073EB3C-C507-43F3-8FD7-6E35E8EA1738}" destId="{E3D77F11-1E46-4D75-A8C6-6A4FA67C9F1F}" srcOrd="1" destOrd="0" presId="urn:microsoft.com/office/officeart/2005/8/layout/lProcess2"/>
    <dgm:cxn modelId="{E40B187D-593A-40B5-892A-40E47B79558D}" srcId="{B073EB3C-C507-43F3-8FD7-6E35E8EA1738}" destId="{73C690D4-4E5E-47AE-95DD-80F593B00EEE}" srcOrd="0" destOrd="0" parTransId="{33AAA9A1-407D-4D65-B8CA-BB2317C11D5A}" sibTransId="{F226F84D-6E4C-4CD2-ADA5-3C07394D8413}"/>
    <dgm:cxn modelId="{80996183-5BD1-4A53-8130-E217B93360B4}" type="presOf" srcId="{C93E90C4-4EB8-48E5-8D80-E9E6D7B90ECE}" destId="{6E07EBF0-F034-402D-89ED-2FF349897D79}" srcOrd="0" destOrd="0" presId="urn:microsoft.com/office/officeart/2005/8/layout/lProcess2"/>
    <dgm:cxn modelId="{43947195-46F4-4DBB-83CB-8165E528EDC3}" srcId="{60035B2B-E677-4741-822C-4E015A2BD624}" destId="{70502BBE-D98A-4BC1-9E8D-3D5B05B79B3F}" srcOrd="0" destOrd="0" parTransId="{F15C34C3-5975-4422-A40D-D34B9C434E8A}" sibTransId="{0A236637-5314-4C13-A7BE-C330CA0B4907}"/>
    <dgm:cxn modelId="{1E910CA1-58EC-423E-83B2-723164A6D656}" type="presOf" srcId="{73C690D4-4E5E-47AE-95DD-80F593B00EEE}" destId="{B428DEC7-FADD-4217-87F2-E1FD9794A3E3}" srcOrd="0" destOrd="0" presId="urn:microsoft.com/office/officeart/2005/8/layout/lProcess2"/>
    <dgm:cxn modelId="{276F6BA3-81E3-41E3-8B50-35D27F978512}" type="presOf" srcId="{D230D15D-8D74-4964-8442-14EE5060E25B}" destId="{5AE825BB-8EFD-4C68-8C2B-2AA5E2D34603}" srcOrd="0" destOrd="0" presId="urn:microsoft.com/office/officeart/2005/8/layout/lProcess2"/>
    <dgm:cxn modelId="{632D68B6-E663-4B28-9F59-5B6188E435A5}" srcId="{83C8B54E-1263-405B-B2AB-3DBC644B966A}" destId="{60035B2B-E677-4741-822C-4E015A2BD624}" srcOrd="0" destOrd="0" parTransId="{531BB6B1-2EC3-4F0C-8191-2438C11F8588}" sibTransId="{1E3C77E6-B277-4AE0-B8BC-24E5936FC03B}"/>
    <dgm:cxn modelId="{E7BA11BF-4B9F-47F0-865A-9F6A3F716CF6}" srcId="{60035B2B-E677-4741-822C-4E015A2BD624}" destId="{71D353E2-CE07-444A-80BB-E25EABEAA3F2}" srcOrd="3" destOrd="0" parTransId="{CA24F278-7F15-4399-A5F7-EAFEF8FF1A5A}" sibTransId="{49B523C2-446F-48EA-BB9F-149453EB16C0}"/>
    <dgm:cxn modelId="{98C4ADC1-A9C8-4F41-8CD3-D21CBAD438F9}" srcId="{B073EB3C-C507-43F3-8FD7-6E35E8EA1738}" destId="{D230D15D-8D74-4964-8442-14EE5060E25B}" srcOrd="3" destOrd="0" parTransId="{1D1A33D5-BE8F-47BC-AAFB-85BB541C45D5}" sibTransId="{E59E390D-9028-446F-8C96-2FFD717F0653}"/>
    <dgm:cxn modelId="{FADD46CC-1E5C-4794-9EA0-4DB684EDF46B}" type="presOf" srcId="{86EB69FB-AC44-4B54-954C-E724CE225DF5}" destId="{77234B44-1BE0-4D17-B3BC-2D322540860E}" srcOrd="0" destOrd="0" presId="urn:microsoft.com/office/officeart/2005/8/layout/lProcess2"/>
    <dgm:cxn modelId="{9B5BE2CC-7F05-4405-BADB-802D70708C5D}" srcId="{B073EB3C-C507-43F3-8FD7-6E35E8EA1738}" destId="{C93E90C4-4EB8-48E5-8D80-E9E6D7B90ECE}" srcOrd="2" destOrd="0" parTransId="{08CA4CEC-F8E1-4431-BEC0-93D124CCC42D}" sibTransId="{3A146A4E-8FDB-430D-AA2D-856AD190746B}"/>
    <dgm:cxn modelId="{41C500DB-8E6D-41EB-9146-1C82A0F3839E}" srcId="{83C8B54E-1263-405B-B2AB-3DBC644B966A}" destId="{B073EB3C-C507-43F3-8FD7-6E35E8EA1738}" srcOrd="1" destOrd="0" parTransId="{5F09BA42-6D5A-4B28-B0A5-83E46B291805}" sibTransId="{783125C5-B4F0-49FF-B250-22B8C44C2BFA}"/>
    <dgm:cxn modelId="{468AA8EF-64E5-4FB8-9A0E-0B589D319873}" type="presOf" srcId="{4927C42C-ED6F-4BE3-887D-E7913EF109CA}" destId="{DDCC7F8D-D1A1-4FDE-9C83-20612298183A}" srcOrd="0" destOrd="0" presId="urn:microsoft.com/office/officeart/2005/8/layout/lProcess2"/>
    <dgm:cxn modelId="{987299F2-420F-44B5-A5AB-46F716B574B8}" type="presOf" srcId="{E6AAF48E-1388-4C27-863F-0FD21CD75527}" destId="{BDD405A7-180E-4E81-9DE3-AF19F491357B}" srcOrd="0" destOrd="0" presId="urn:microsoft.com/office/officeart/2005/8/layout/lProcess2"/>
    <dgm:cxn modelId="{DE97E2F3-2D61-4BBE-8C34-0E06DB6EA8D8}" type="presOf" srcId="{60035B2B-E677-4741-822C-4E015A2BD624}" destId="{8F6A0D8C-1FB0-49A7-9AF5-55BBF243BA66}" srcOrd="0" destOrd="0" presId="urn:microsoft.com/office/officeart/2005/8/layout/lProcess2"/>
    <dgm:cxn modelId="{F08B2807-D9E2-48B3-AF55-8FB382088EBA}" type="presParOf" srcId="{3EEDBE33-6698-4C07-BEC3-5AB7143F7F1D}" destId="{1E0ADB2C-084A-409D-8670-8D04063A50BD}" srcOrd="0" destOrd="0" presId="urn:microsoft.com/office/officeart/2005/8/layout/lProcess2"/>
    <dgm:cxn modelId="{6ECB4659-F88E-42ED-96EE-349528421DFD}" type="presParOf" srcId="{1E0ADB2C-084A-409D-8670-8D04063A50BD}" destId="{8F6A0D8C-1FB0-49A7-9AF5-55BBF243BA66}" srcOrd="0" destOrd="0" presId="urn:microsoft.com/office/officeart/2005/8/layout/lProcess2"/>
    <dgm:cxn modelId="{FFA288BF-0A53-4C10-8E29-F0814F95A09B}" type="presParOf" srcId="{1E0ADB2C-084A-409D-8670-8D04063A50BD}" destId="{CE5D0DD9-CB01-41EF-8F64-C351A696FDDB}" srcOrd="1" destOrd="0" presId="urn:microsoft.com/office/officeart/2005/8/layout/lProcess2"/>
    <dgm:cxn modelId="{03623E1C-422A-4A2D-83E2-478023629FE1}" type="presParOf" srcId="{1E0ADB2C-084A-409D-8670-8D04063A50BD}" destId="{C2C227C8-3BD0-4C72-8B4F-D5370EAB3DAB}" srcOrd="2" destOrd="0" presId="urn:microsoft.com/office/officeart/2005/8/layout/lProcess2"/>
    <dgm:cxn modelId="{898A0A06-4B3E-42FE-9E07-73FE03B678FA}" type="presParOf" srcId="{C2C227C8-3BD0-4C72-8B4F-D5370EAB3DAB}" destId="{7E24A6A8-CA72-44EA-8EB0-FCA064184BCA}" srcOrd="0" destOrd="0" presId="urn:microsoft.com/office/officeart/2005/8/layout/lProcess2"/>
    <dgm:cxn modelId="{665F55A1-5BB2-4DC9-9017-26150D366B22}" type="presParOf" srcId="{7E24A6A8-CA72-44EA-8EB0-FCA064184BCA}" destId="{44D87C1F-601A-402D-8D31-702214FEEE49}" srcOrd="0" destOrd="0" presId="urn:microsoft.com/office/officeart/2005/8/layout/lProcess2"/>
    <dgm:cxn modelId="{8662AFE5-A1B9-44ED-AE94-3836B500937B}" type="presParOf" srcId="{7E24A6A8-CA72-44EA-8EB0-FCA064184BCA}" destId="{231966E3-BFC8-47D2-A295-1700861F6EB1}" srcOrd="1" destOrd="0" presId="urn:microsoft.com/office/officeart/2005/8/layout/lProcess2"/>
    <dgm:cxn modelId="{5225F6F7-6489-43AF-92B0-509D97F0E711}" type="presParOf" srcId="{7E24A6A8-CA72-44EA-8EB0-FCA064184BCA}" destId="{DDCC7F8D-D1A1-4FDE-9C83-20612298183A}" srcOrd="2" destOrd="0" presId="urn:microsoft.com/office/officeart/2005/8/layout/lProcess2"/>
    <dgm:cxn modelId="{FD9FC6B7-CFF8-4DA6-9C93-4985E0BF902E}" type="presParOf" srcId="{7E24A6A8-CA72-44EA-8EB0-FCA064184BCA}" destId="{177F2FB8-856F-4B73-9443-DD207FBE992B}" srcOrd="3" destOrd="0" presId="urn:microsoft.com/office/officeart/2005/8/layout/lProcess2"/>
    <dgm:cxn modelId="{1653D9E3-5BB5-4F8A-8B45-1BFE0E6EDB4C}" type="presParOf" srcId="{7E24A6A8-CA72-44EA-8EB0-FCA064184BCA}" destId="{449A1C6D-9A66-422F-979C-F5ADD6FAB6B2}" srcOrd="4" destOrd="0" presId="urn:microsoft.com/office/officeart/2005/8/layout/lProcess2"/>
    <dgm:cxn modelId="{4BCC3BC4-6535-4E3D-A2B4-95769D072835}" type="presParOf" srcId="{7E24A6A8-CA72-44EA-8EB0-FCA064184BCA}" destId="{8236C42B-6B5B-47EA-9C81-8F792817806F}" srcOrd="5" destOrd="0" presId="urn:microsoft.com/office/officeart/2005/8/layout/lProcess2"/>
    <dgm:cxn modelId="{80A2BAAA-1B1F-4B27-9BC3-3F94AC865FEA}" type="presParOf" srcId="{7E24A6A8-CA72-44EA-8EB0-FCA064184BCA}" destId="{7193D69B-BC0B-4373-A981-F3FC7E2DF274}" srcOrd="6" destOrd="0" presId="urn:microsoft.com/office/officeart/2005/8/layout/lProcess2"/>
    <dgm:cxn modelId="{D20508E0-ACCA-49A7-A27E-7F6687D6BBF9}" type="presParOf" srcId="{7E24A6A8-CA72-44EA-8EB0-FCA064184BCA}" destId="{E6A8516A-C1D3-48B8-8301-F276103F96E3}" srcOrd="7" destOrd="0" presId="urn:microsoft.com/office/officeart/2005/8/layout/lProcess2"/>
    <dgm:cxn modelId="{19D83A48-C9E0-4C76-A729-8430B2ADBCA6}" type="presParOf" srcId="{7E24A6A8-CA72-44EA-8EB0-FCA064184BCA}" destId="{F24A1CDC-6A60-4019-B5BD-9F38D5ACA9F9}" srcOrd="8" destOrd="0" presId="urn:microsoft.com/office/officeart/2005/8/layout/lProcess2"/>
    <dgm:cxn modelId="{8476408C-9C96-48B5-BB7E-F0808D3E187E}" type="presParOf" srcId="{3EEDBE33-6698-4C07-BEC3-5AB7143F7F1D}" destId="{E1C1C931-749A-4BAC-8274-9EDA53272B46}" srcOrd="1" destOrd="0" presId="urn:microsoft.com/office/officeart/2005/8/layout/lProcess2"/>
    <dgm:cxn modelId="{371621B0-892E-493F-98DD-17E12B7BDA6B}" type="presParOf" srcId="{3EEDBE33-6698-4C07-BEC3-5AB7143F7F1D}" destId="{FDBA5B6B-14C9-4A16-932F-C72B597C935D}" srcOrd="2" destOrd="0" presId="urn:microsoft.com/office/officeart/2005/8/layout/lProcess2"/>
    <dgm:cxn modelId="{B69CFCB1-2D34-4C33-9E24-846A2F119082}" type="presParOf" srcId="{FDBA5B6B-14C9-4A16-932F-C72B597C935D}" destId="{49CD9CEA-4A9C-4F45-B244-879E452FEA75}" srcOrd="0" destOrd="0" presId="urn:microsoft.com/office/officeart/2005/8/layout/lProcess2"/>
    <dgm:cxn modelId="{240CF76E-91A5-4049-9AC1-4DB68F2E36B7}" type="presParOf" srcId="{FDBA5B6B-14C9-4A16-932F-C72B597C935D}" destId="{E3D77F11-1E46-4D75-A8C6-6A4FA67C9F1F}" srcOrd="1" destOrd="0" presId="urn:microsoft.com/office/officeart/2005/8/layout/lProcess2"/>
    <dgm:cxn modelId="{CE04CA44-5227-4338-BA60-E7AAFBB66944}" type="presParOf" srcId="{FDBA5B6B-14C9-4A16-932F-C72B597C935D}" destId="{9FBD6235-C4F7-4C72-8DB4-29346F572F00}" srcOrd="2" destOrd="0" presId="urn:microsoft.com/office/officeart/2005/8/layout/lProcess2"/>
    <dgm:cxn modelId="{73AD686D-C5C4-4913-9EE8-97955920D566}" type="presParOf" srcId="{9FBD6235-C4F7-4C72-8DB4-29346F572F00}" destId="{97735C6B-7957-42E2-9BEA-32009E514217}" srcOrd="0" destOrd="0" presId="urn:microsoft.com/office/officeart/2005/8/layout/lProcess2"/>
    <dgm:cxn modelId="{B1AD0A2C-E52B-4065-8884-747974698026}" type="presParOf" srcId="{97735C6B-7957-42E2-9BEA-32009E514217}" destId="{B428DEC7-FADD-4217-87F2-E1FD9794A3E3}" srcOrd="0" destOrd="0" presId="urn:microsoft.com/office/officeart/2005/8/layout/lProcess2"/>
    <dgm:cxn modelId="{E8FE8B7B-A354-46BE-AC97-6FB94C290256}" type="presParOf" srcId="{97735C6B-7957-42E2-9BEA-32009E514217}" destId="{435BF0E8-5FB0-4569-95DC-38CB34F3BB09}" srcOrd="1" destOrd="0" presId="urn:microsoft.com/office/officeart/2005/8/layout/lProcess2"/>
    <dgm:cxn modelId="{805E557A-8B31-4D99-9DE0-5C5D30B4E2A6}" type="presParOf" srcId="{97735C6B-7957-42E2-9BEA-32009E514217}" destId="{BDD405A7-180E-4E81-9DE3-AF19F491357B}" srcOrd="2" destOrd="0" presId="urn:microsoft.com/office/officeart/2005/8/layout/lProcess2"/>
    <dgm:cxn modelId="{D0A8457A-F99E-4C58-A47F-F3CFC8F9AD59}" type="presParOf" srcId="{97735C6B-7957-42E2-9BEA-32009E514217}" destId="{97BC435F-FD75-4FCD-A96C-192CEE0218B9}" srcOrd="3" destOrd="0" presId="urn:microsoft.com/office/officeart/2005/8/layout/lProcess2"/>
    <dgm:cxn modelId="{93D35BDC-805D-466C-A51B-F7C53C2B5C5D}" type="presParOf" srcId="{97735C6B-7957-42E2-9BEA-32009E514217}" destId="{6E07EBF0-F034-402D-89ED-2FF349897D79}" srcOrd="4" destOrd="0" presId="urn:microsoft.com/office/officeart/2005/8/layout/lProcess2"/>
    <dgm:cxn modelId="{FEF69780-F0C5-4BAE-B4A3-01A5346D20E9}" type="presParOf" srcId="{97735C6B-7957-42E2-9BEA-32009E514217}" destId="{44347685-B757-4FB2-844C-3A10B9E4A40B}" srcOrd="5" destOrd="0" presId="urn:microsoft.com/office/officeart/2005/8/layout/lProcess2"/>
    <dgm:cxn modelId="{B0BD4648-D2D0-4102-95CA-E76DCDB99883}" type="presParOf" srcId="{97735C6B-7957-42E2-9BEA-32009E514217}" destId="{5AE825BB-8EFD-4C68-8C2B-2AA5E2D34603}" srcOrd="6" destOrd="0" presId="urn:microsoft.com/office/officeart/2005/8/layout/lProcess2"/>
    <dgm:cxn modelId="{703D3F87-234F-40E1-9DD1-617149CD6DF4}" type="presParOf" srcId="{97735C6B-7957-42E2-9BEA-32009E514217}" destId="{AC525D5A-CA5E-494D-851B-0676E01A57B1}" srcOrd="7" destOrd="0" presId="urn:microsoft.com/office/officeart/2005/8/layout/lProcess2"/>
    <dgm:cxn modelId="{A650DB25-2015-431C-848E-98F3495E875D}" type="presParOf" srcId="{97735C6B-7957-42E2-9BEA-32009E514217}" destId="{77234B44-1BE0-4D17-B3BC-2D322540860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52FA45-BCB4-4F82-84E0-361415A42059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3815B-B0F9-4A44-9722-F01DB9398476}">
      <dgm:prSet phldrT="[Текст]"/>
      <dgm:spPr/>
      <dgm:t>
        <a:bodyPr/>
        <a:lstStyle/>
        <a:p>
          <a:r>
            <a:rPr lang="ru-RU"/>
            <a:t> </a:t>
          </a:r>
        </a:p>
      </dgm:t>
    </dgm:pt>
    <dgm:pt modelId="{140B525F-B6DD-4287-A22D-C7829EDB315B}" type="parTrans" cxnId="{85E49F67-8C72-4F95-9693-EF75600B1271}">
      <dgm:prSet/>
      <dgm:spPr/>
      <dgm:t>
        <a:bodyPr/>
        <a:lstStyle/>
        <a:p>
          <a:endParaRPr lang="ru-RU"/>
        </a:p>
      </dgm:t>
    </dgm:pt>
    <dgm:pt modelId="{B668BDD3-1699-4DD7-8065-B51DF6A6A695}" type="sibTrans" cxnId="{85E49F67-8C72-4F95-9693-EF75600B1271}">
      <dgm:prSet/>
      <dgm:spPr/>
      <dgm:t>
        <a:bodyPr/>
        <a:lstStyle/>
        <a:p>
          <a:endParaRPr lang="ru-RU"/>
        </a:p>
      </dgm:t>
    </dgm:pt>
    <dgm:pt modelId="{D948A1FF-CA26-4AB0-A9E8-D932CF3224C7}">
      <dgm:prSet phldrT="[Текст]"/>
      <dgm:spPr/>
      <dgm:t>
        <a:bodyPr/>
        <a:lstStyle/>
        <a:p>
          <a:r>
            <a:rPr lang="ru-RU"/>
            <a:t>НАЛОГОВЫЕ ДОХОДЫ</a:t>
          </a:r>
        </a:p>
      </dgm:t>
    </dgm:pt>
    <dgm:pt modelId="{F6D78FC1-C638-4D33-8B6B-15731B94F212}" type="parTrans" cxnId="{C344CC03-E076-4839-BD2A-64573D07F180}">
      <dgm:prSet/>
      <dgm:spPr/>
      <dgm:t>
        <a:bodyPr/>
        <a:lstStyle/>
        <a:p>
          <a:endParaRPr lang="ru-RU"/>
        </a:p>
      </dgm:t>
    </dgm:pt>
    <dgm:pt modelId="{FB66EAD0-CDFF-4A2D-97A3-1DDF6E80A7B8}" type="sibTrans" cxnId="{C344CC03-E076-4839-BD2A-64573D07F180}">
      <dgm:prSet/>
      <dgm:spPr/>
      <dgm:t>
        <a:bodyPr/>
        <a:lstStyle/>
        <a:p>
          <a:endParaRPr lang="ru-RU"/>
        </a:p>
      </dgm:t>
    </dgm:pt>
    <dgm:pt modelId="{F00E7904-7728-4F73-AA5D-8FCADDCBA7A3}">
      <dgm:prSet phldrT="[Текст]"/>
      <dgm:spPr/>
      <dgm:t>
        <a:bodyPr/>
        <a:lstStyle/>
        <a:p>
          <a:r>
            <a:rPr lang="ru-RU"/>
            <a:t>НЕНАЛОГОВЫЕ ДОХОДЫ</a:t>
          </a:r>
        </a:p>
      </dgm:t>
    </dgm:pt>
    <dgm:pt modelId="{FF3423F4-6853-40F0-8B12-FB6ACB8E8DA9}" type="parTrans" cxnId="{9E7B9FE4-08D3-40D6-A4CC-33E1F30F4B49}">
      <dgm:prSet/>
      <dgm:spPr/>
      <dgm:t>
        <a:bodyPr/>
        <a:lstStyle/>
        <a:p>
          <a:endParaRPr lang="ru-RU"/>
        </a:p>
      </dgm:t>
    </dgm:pt>
    <dgm:pt modelId="{78F53460-3149-453E-9D60-07DF3AC87AD8}" type="sibTrans" cxnId="{9E7B9FE4-08D3-40D6-A4CC-33E1F30F4B49}">
      <dgm:prSet/>
      <dgm:spPr/>
      <dgm:t>
        <a:bodyPr/>
        <a:lstStyle/>
        <a:p>
          <a:endParaRPr lang="ru-RU"/>
        </a:p>
      </dgm:t>
    </dgm:pt>
    <dgm:pt modelId="{3708D43B-F0D0-4D68-95A7-2D3A65888106}">
      <dgm:prSet/>
      <dgm:spPr/>
      <dgm:t>
        <a:bodyPr/>
        <a:lstStyle/>
        <a:p>
          <a:r>
            <a:rPr lang="ru-RU"/>
            <a:t>БЕЗВОЗМЕЗДНЫЕ ПОСТУПЛЕНИЯ</a:t>
          </a:r>
        </a:p>
      </dgm:t>
    </dgm:pt>
    <dgm:pt modelId="{22320435-5623-40A6-B78D-D8844EE6888F}" type="parTrans" cxnId="{711CDF4F-6CFE-41D3-B207-65F258BDF505}">
      <dgm:prSet/>
      <dgm:spPr/>
      <dgm:t>
        <a:bodyPr/>
        <a:lstStyle/>
        <a:p>
          <a:endParaRPr lang="ru-RU"/>
        </a:p>
      </dgm:t>
    </dgm:pt>
    <dgm:pt modelId="{2439656E-6BB2-4F4E-9F83-912D0908C8EA}" type="sibTrans" cxnId="{711CDF4F-6CFE-41D3-B207-65F258BDF505}">
      <dgm:prSet/>
      <dgm:spPr/>
      <dgm:t>
        <a:bodyPr/>
        <a:lstStyle/>
        <a:p>
          <a:endParaRPr lang="ru-RU"/>
        </a:p>
      </dgm:t>
    </dgm:pt>
    <dgm:pt modelId="{9D789353-BE1D-4DBC-8C64-276C3B858BA3}" type="pres">
      <dgm:prSet presAssocID="{4352FA45-BCB4-4F82-84E0-361415A420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93DBE0-8405-4251-978B-5536CB05C3B8}" type="pres">
      <dgm:prSet presAssocID="{6D83815B-B0F9-4A44-9722-F01DB9398476}" presName="root" presStyleCnt="0"/>
      <dgm:spPr/>
    </dgm:pt>
    <dgm:pt modelId="{1A852D5A-287E-4B72-B9FB-7BC1E1CDA3BD}" type="pres">
      <dgm:prSet presAssocID="{6D83815B-B0F9-4A44-9722-F01DB9398476}" presName="rootComposite" presStyleCnt="0"/>
      <dgm:spPr/>
    </dgm:pt>
    <dgm:pt modelId="{A84B2C2B-8F30-48EC-915F-5F9A29884394}" type="pres">
      <dgm:prSet presAssocID="{6D83815B-B0F9-4A44-9722-F01DB9398476}" presName="rootText" presStyleLbl="node1" presStyleIdx="0" presStyleCnt="1" custScaleX="312964" custScaleY="59506"/>
      <dgm:spPr/>
    </dgm:pt>
    <dgm:pt modelId="{CD73FFE4-26E3-4EDB-9B6E-D5BCFFF239DF}" type="pres">
      <dgm:prSet presAssocID="{6D83815B-B0F9-4A44-9722-F01DB9398476}" presName="rootConnector" presStyleLbl="node1" presStyleIdx="0" presStyleCnt="1"/>
      <dgm:spPr/>
    </dgm:pt>
    <dgm:pt modelId="{843F9807-90E8-471C-9F3A-B02A22372301}" type="pres">
      <dgm:prSet presAssocID="{6D83815B-B0F9-4A44-9722-F01DB9398476}" presName="childShape" presStyleCnt="0"/>
      <dgm:spPr/>
    </dgm:pt>
    <dgm:pt modelId="{5B982A69-938F-4B41-A3C0-B2FFE15A61BD}" type="pres">
      <dgm:prSet presAssocID="{F6D78FC1-C638-4D33-8B6B-15731B94F212}" presName="Name13" presStyleLbl="parChTrans1D2" presStyleIdx="0" presStyleCnt="3"/>
      <dgm:spPr/>
    </dgm:pt>
    <dgm:pt modelId="{1ECF8984-720D-4D97-992E-F90A79A88541}" type="pres">
      <dgm:prSet presAssocID="{D948A1FF-CA26-4AB0-A9E8-D932CF3224C7}" presName="childText" presStyleLbl="bgAcc1" presStyleIdx="0" presStyleCnt="3" custScaleX="204923" custScaleY="32396" custLinFactNeighborX="-9671">
        <dgm:presLayoutVars>
          <dgm:bulletEnabled val="1"/>
        </dgm:presLayoutVars>
      </dgm:prSet>
      <dgm:spPr/>
    </dgm:pt>
    <dgm:pt modelId="{FB7A6E86-7100-41C6-81FC-82F4B9A54F06}" type="pres">
      <dgm:prSet presAssocID="{FF3423F4-6853-40F0-8B12-FB6ACB8E8DA9}" presName="Name13" presStyleLbl="parChTrans1D2" presStyleIdx="1" presStyleCnt="3"/>
      <dgm:spPr/>
    </dgm:pt>
    <dgm:pt modelId="{0CBBEA7D-B5F0-43AE-A6AA-36B4E5575421}" type="pres">
      <dgm:prSet presAssocID="{F00E7904-7728-4F73-AA5D-8FCADDCBA7A3}" presName="childText" presStyleLbl="bgAcc1" presStyleIdx="1" presStyleCnt="3" custScaleX="204923" custScaleY="32396" custLinFactNeighborX="-9671">
        <dgm:presLayoutVars>
          <dgm:bulletEnabled val="1"/>
        </dgm:presLayoutVars>
      </dgm:prSet>
      <dgm:spPr/>
    </dgm:pt>
    <dgm:pt modelId="{443D2915-7B22-4306-A85F-7AB4F5049966}" type="pres">
      <dgm:prSet presAssocID="{22320435-5623-40A6-B78D-D8844EE6888F}" presName="Name13" presStyleLbl="parChTrans1D2" presStyleIdx="2" presStyleCnt="3" custSzX="861933"/>
      <dgm:spPr/>
    </dgm:pt>
    <dgm:pt modelId="{A84AEABB-71EB-4B35-BBE9-85459D4195BE}" type="pres">
      <dgm:prSet presAssocID="{3708D43B-F0D0-4D68-95A7-2D3A65888106}" presName="childText" presStyleLbl="bgAcc1" presStyleIdx="2" presStyleCnt="3" custScaleX="204923" custScaleY="32396" custLinFactNeighborX="-9671" custLinFactNeighborY="311">
        <dgm:presLayoutVars>
          <dgm:bulletEnabled val="1"/>
        </dgm:presLayoutVars>
      </dgm:prSet>
      <dgm:spPr/>
    </dgm:pt>
  </dgm:ptLst>
  <dgm:cxnLst>
    <dgm:cxn modelId="{C344CC03-E076-4839-BD2A-64573D07F180}" srcId="{6D83815B-B0F9-4A44-9722-F01DB9398476}" destId="{D948A1FF-CA26-4AB0-A9E8-D932CF3224C7}" srcOrd="0" destOrd="0" parTransId="{F6D78FC1-C638-4D33-8B6B-15731B94F212}" sibTransId="{FB66EAD0-CDFF-4A2D-97A3-1DDF6E80A7B8}"/>
    <dgm:cxn modelId="{06A3EB31-888C-4709-BCD9-362156468A8A}" type="presOf" srcId="{22320435-5623-40A6-B78D-D8844EE6888F}" destId="{443D2915-7B22-4306-A85F-7AB4F5049966}" srcOrd="0" destOrd="0" presId="urn:microsoft.com/office/officeart/2005/8/layout/hierarchy3"/>
    <dgm:cxn modelId="{85E49F67-8C72-4F95-9693-EF75600B1271}" srcId="{4352FA45-BCB4-4F82-84E0-361415A42059}" destId="{6D83815B-B0F9-4A44-9722-F01DB9398476}" srcOrd="0" destOrd="0" parTransId="{140B525F-B6DD-4287-A22D-C7829EDB315B}" sibTransId="{B668BDD3-1699-4DD7-8065-B51DF6A6A695}"/>
    <dgm:cxn modelId="{711CDF4F-6CFE-41D3-B207-65F258BDF505}" srcId="{6D83815B-B0F9-4A44-9722-F01DB9398476}" destId="{3708D43B-F0D0-4D68-95A7-2D3A65888106}" srcOrd="2" destOrd="0" parTransId="{22320435-5623-40A6-B78D-D8844EE6888F}" sibTransId="{2439656E-6BB2-4F4E-9F83-912D0908C8EA}"/>
    <dgm:cxn modelId="{7D7DC070-AABF-4901-92F5-AF371464ADBF}" type="presOf" srcId="{D948A1FF-CA26-4AB0-A9E8-D932CF3224C7}" destId="{1ECF8984-720D-4D97-992E-F90A79A88541}" srcOrd="0" destOrd="0" presId="urn:microsoft.com/office/officeart/2005/8/layout/hierarchy3"/>
    <dgm:cxn modelId="{0A164396-E5FA-4561-B5E2-01F8D011AFA9}" type="presOf" srcId="{F6D78FC1-C638-4D33-8B6B-15731B94F212}" destId="{5B982A69-938F-4B41-A3C0-B2FFE15A61BD}" srcOrd="0" destOrd="0" presId="urn:microsoft.com/office/officeart/2005/8/layout/hierarchy3"/>
    <dgm:cxn modelId="{DEA987AE-485E-4E4D-AF62-50C91C3C1441}" type="presOf" srcId="{4352FA45-BCB4-4F82-84E0-361415A42059}" destId="{9D789353-BE1D-4DBC-8C64-276C3B858BA3}" srcOrd="0" destOrd="0" presId="urn:microsoft.com/office/officeart/2005/8/layout/hierarchy3"/>
    <dgm:cxn modelId="{58E3A3AE-FEB4-4738-AFE1-31E58AB6D11A}" type="presOf" srcId="{6D83815B-B0F9-4A44-9722-F01DB9398476}" destId="{A84B2C2B-8F30-48EC-915F-5F9A29884394}" srcOrd="0" destOrd="0" presId="urn:microsoft.com/office/officeart/2005/8/layout/hierarchy3"/>
    <dgm:cxn modelId="{EDC528BC-D99B-459D-A2AB-4B6954C691EE}" type="presOf" srcId="{F00E7904-7728-4F73-AA5D-8FCADDCBA7A3}" destId="{0CBBEA7D-B5F0-43AE-A6AA-36B4E5575421}" srcOrd="0" destOrd="0" presId="urn:microsoft.com/office/officeart/2005/8/layout/hierarchy3"/>
    <dgm:cxn modelId="{2D2F6AD9-A31F-453A-8CBD-E2292D0287D4}" type="presOf" srcId="{6D83815B-B0F9-4A44-9722-F01DB9398476}" destId="{CD73FFE4-26E3-4EDB-9B6E-D5BCFFF239DF}" srcOrd="1" destOrd="0" presId="urn:microsoft.com/office/officeart/2005/8/layout/hierarchy3"/>
    <dgm:cxn modelId="{11AD6EDD-9674-4B9E-8847-CCD7C5767F25}" type="presOf" srcId="{3708D43B-F0D0-4D68-95A7-2D3A65888106}" destId="{A84AEABB-71EB-4B35-BBE9-85459D4195BE}" srcOrd="0" destOrd="0" presId="urn:microsoft.com/office/officeart/2005/8/layout/hierarchy3"/>
    <dgm:cxn modelId="{9E7B9FE4-08D3-40D6-A4CC-33E1F30F4B49}" srcId="{6D83815B-B0F9-4A44-9722-F01DB9398476}" destId="{F00E7904-7728-4F73-AA5D-8FCADDCBA7A3}" srcOrd="1" destOrd="0" parTransId="{FF3423F4-6853-40F0-8B12-FB6ACB8E8DA9}" sibTransId="{78F53460-3149-453E-9D60-07DF3AC87AD8}"/>
    <dgm:cxn modelId="{BDFB4BEF-C9F3-48C4-8285-4CCFEC67D6EA}" type="presOf" srcId="{FF3423F4-6853-40F0-8B12-FB6ACB8E8DA9}" destId="{FB7A6E86-7100-41C6-81FC-82F4B9A54F06}" srcOrd="0" destOrd="0" presId="urn:microsoft.com/office/officeart/2005/8/layout/hierarchy3"/>
    <dgm:cxn modelId="{3010D807-455B-46E2-A94F-BF1E83EB73BA}" type="presParOf" srcId="{9D789353-BE1D-4DBC-8C64-276C3B858BA3}" destId="{2293DBE0-8405-4251-978B-5536CB05C3B8}" srcOrd="0" destOrd="0" presId="urn:microsoft.com/office/officeart/2005/8/layout/hierarchy3"/>
    <dgm:cxn modelId="{912BE44C-0876-45C5-9916-C4330711B0C7}" type="presParOf" srcId="{2293DBE0-8405-4251-978B-5536CB05C3B8}" destId="{1A852D5A-287E-4B72-B9FB-7BC1E1CDA3BD}" srcOrd="0" destOrd="0" presId="urn:microsoft.com/office/officeart/2005/8/layout/hierarchy3"/>
    <dgm:cxn modelId="{635DCC9C-C1A3-4500-A64C-9A75A238CA21}" type="presParOf" srcId="{1A852D5A-287E-4B72-B9FB-7BC1E1CDA3BD}" destId="{A84B2C2B-8F30-48EC-915F-5F9A29884394}" srcOrd="0" destOrd="0" presId="urn:microsoft.com/office/officeart/2005/8/layout/hierarchy3"/>
    <dgm:cxn modelId="{AFF5F793-7FAA-41C2-ABE9-7F5FE93CE91D}" type="presParOf" srcId="{1A852D5A-287E-4B72-B9FB-7BC1E1CDA3BD}" destId="{CD73FFE4-26E3-4EDB-9B6E-D5BCFFF239DF}" srcOrd="1" destOrd="0" presId="urn:microsoft.com/office/officeart/2005/8/layout/hierarchy3"/>
    <dgm:cxn modelId="{55192516-5AC5-4DFC-A338-EB207B2A39C3}" type="presParOf" srcId="{2293DBE0-8405-4251-978B-5536CB05C3B8}" destId="{843F9807-90E8-471C-9F3A-B02A22372301}" srcOrd="1" destOrd="0" presId="urn:microsoft.com/office/officeart/2005/8/layout/hierarchy3"/>
    <dgm:cxn modelId="{4B3C23E2-76ED-45D4-A3DA-A4D821C93577}" type="presParOf" srcId="{843F9807-90E8-471C-9F3A-B02A22372301}" destId="{5B982A69-938F-4B41-A3C0-B2FFE15A61BD}" srcOrd="0" destOrd="0" presId="urn:microsoft.com/office/officeart/2005/8/layout/hierarchy3"/>
    <dgm:cxn modelId="{94D20184-A6D4-4426-A2A1-170B7E0A01DF}" type="presParOf" srcId="{843F9807-90E8-471C-9F3A-B02A22372301}" destId="{1ECF8984-720D-4D97-992E-F90A79A88541}" srcOrd="1" destOrd="0" presId="urn:microsoft.com/office/officeart/2005/8/layout/hierarchy3"/>
    <dgm:cxn modelId="{264FE180-A4E4-4AAC-A358-6800DC0B6C96}" type="presParOf" srcId="{843F9807-90E8-471C-9F3A-B02A22372301}" destId="{FB7A6E86-7100-41C6-81FC-82F4B9A54F06}" srcOrd="2" destOrd="0" presId="urn:microsoft.com/office/officeart/2005/8/layout/hierarchy3"/>
    <dgm:cxn modelId="{63F2AF9A-924A-42F4-A837-771217845EDC}" type="presParOf" srcId="{843F9807-90E8-471C-9F3A-B02A22372301}" destId="{0CBBEA7D-B5F0-43AE-A6AA-36B4E5575421}" srcOrd="3" destOrd="0" presId="urn:microsoft.com/office/officeart/2005/8/layout/hierarchy3"/>
    <dgm:cxn modelId="{74E907E9-828C-48DC-8171-FA7F05C9CEBF}" type="presParOf" srcId="{843F9807-90E8-471C-9F3A-B02A22372301}" destId="{443D2915-7B22-4306-A85F-7AB4F5049966}" srcOrd="4" destOrd="0" presId="urn:microsoft.com/office/officeart/2005/8/layout/hierarchy3"/>
    <dgm:cxn modelId="{D91A3E44-E879-4765-88D7-B66870D8BCB1}" type="presParOf" srcId="{843F9807-90E8-471C-9F3A-B02A22372301}" destId="{A84AEABB-71EB-4B35-BBE9-85459D4195B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D38F35-ECB4-443B-A299-C963FA973D6D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368E6-090E-4BEC-BCCE-255502BD9CAE}">
      <dgm:prSet phldrT="[Текст]" custT="1"/>
      <dgm:spPr/>
      <dgm:t>
        <a:bodyPr/>
        <a:lstStyle/>
        <a:p>
          <a:r>
            <a:rPr lang="ru-RU" sz="3200" dirty="0"/>
            <a:t>Обеспечение наполняемости местного бюджета собственными доходами</a:t>
          </a:r>
        </a:p>
      </dgm:t>
    </dgm:pt>
    <dgm:pt modelId="{8B0056F2-AEDC-4C85-AABC-24376236182B}" type="parTrans" cxnId="{944220F3-10F0-4D14-A7FA-7BDF31966226}">
      <dgm:prSet/>
      <dgm:spPr/>
      <dgm:t>
        <a:bodyPr/>
        <a:lstStyle/>
        <a:p>
          <a:endParaRPr lang="ru-RU"/>
        </a:p>
      </dgm:t>
    </dgm:pt>
    <dgm:pt modelId="{6ADD0690-A551-4672-A953-88DC4A1C99FF}" type="sibTrans" cxnId="{944220F3-10F0-4D14-A7FA-7BDF31966226}">
      <dgm:prSet/>
      <dgm:spPr/>
      <dgm:t>
        <a:bodyPr/>
        <a:lstStyle/>
        <a:p>
          <a:endParaRPr lang="ru-RU"/>
        </a:p>
      </dgm:t>
    </dgm:pt>
    <dgm:pt modelId="{9DE9A510-EB6F-46F4-9B7A-A3655E50B8CF}">
      <dgm:prSet phldrT="[Текст]" custT="1"/>
      <dgm:spPr/>
      <dgm:t>
        <a:bodyPr/>
        <a:lstStyle/>
        <a:p>
          <a:r>
            <a:rPr lang="ru-RU" sz="3200" dirty="0"/>
            <a:t>Эффективное управление расходами, взвешенная долговая политика</a:t>
          </a:r>
        </a:p>
      </dgm:t>
    </dgm:pt>
    <dgm:pt modelId="{0A01B507-4C52-467B-93BF-4CF646AA1C86}" type="parTrans" cxnId="{81454EAB-C40A-47D5-8F0D-EC7BAB1EDBC8}">
      <dgm:prSet/>
      <dgm:spPr/>
      <dgm:t>
        <a:bodyPr/>
        <a:lstStyle/>
        <a:p>
          <a:endParaRPr lang="ru-RU"/>
        </a:p>
      </dgm:t>
    </dgm:pt>
    <dgm:pt modelId="{4C210B59-4D87-4351-9957-D9BD0BC3A35D}" type="sibTrans" cxnId="{81454EAB-C40A-47D5-8F0D-EC7BAB1EDBC8}">
      <dgm:prSet/>
      <dgm:spPr/>
      <dgm:t>
        <a:bodyPr/>
        <a:lstStyle/>
        <a:p>
          <a:endParaRPr lang="ru-RU"/>
        </a:p>
      </dgm:t>
    </dgm:pt>
    <dgm:pt modelId="{7A27147C-4D3C-47E8-A92B-95189CBD9D13}" type="pres">
      <dgm:prSet presAssocID="{D6D38F35-ECB4-443B-A299-C963FA973D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78FAAF-3166-49D1-84CB-970F94914200}" type="pres">
      <dgm:prSet presAssocID="{B6B368E6-090E-4BEC-BCCE-255502BD9CAE}" presName="circle1" presStyleLbl="node1" presStyleIdx="0" presStyleCnt="2"/>
      <dgm:spPr/>
    </dgm:pt>
    <dgm:pt modelId="{10F11625-D820-4F37-8AA4-3310519F6BE1}" type="pres">
      <dgm:prSet presAssocID="{B6B368E6-090E-4BEC-BCCE-255502BD9CAE}" presName="space" presStyleCnt="0"/>
      <dgm:spPr/>
    </dgm:pt>
    <dgm:pt modelId="{F90E1E2A-4CFC-4817-958D-75C51A7F798A}" type="pres">
      <dgm:prSet presAssocID="{B6B368E6-090E-4BEC-BCCE-255502BD9CAE}" presName="rect1" presStyleLbl="alignAcc1" presStyleIdx="0" presStyleCnt="2"/>
      <dgm:spPr/>
    </dgm:pt>
    <dgm:pt modelId="{EA2CE951-CE14-42EF-8DB6-D0ADE4D3779F}" type="pres">
      <dgm:prSet presAssocID="{9DE9A510-EB6F-46F4-9B7A-A3655E50B8CF}" presName="vertSpace2" presStyleLbl="node1" presStyleIdx="0" presStyleCnt="2"/>
      <dgm:spPr/>
    </dgm:pt>
    <dgm:pt modelId="{63EE7847-DE37-4B1C-A210-BAFC202E930F}" type="pres">
      <dgm:prSet presAssocID="{9DE9A510-EB6F-46F4-9B7A-A3655E50B8CF}" presName="circle2" presStyleLbl="node1" presStyleIdx="1" presStyleCnt="2"/>
      <dgm:spPr/>
    </dgm:pt>
    <dgm:pt modelId="{EDB73FBB-02B1-4D31-89BB-1F2DE0545A4E}" type="pres">
      <dgm:prSet presAssocID="{9DE9A510-EB6F-46F4-9B7A-A3655E50B8CF}" presName="rect2" presStyleLbl="alignAcc1" presStyleIdx="1" presStyleCnt="2"/>
      <dgm:spPr/>
    </dgm:pt>
    <dgm:pt modelId="{5ECE6DF6-DA89-4BC5-A7FA-398325829B82}" type="pres">
      <dgm:prSet presAssocID="{B6B368E6-090E-4BEC-BCCE-255502BD9CAE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B32435CB-EEEE-4755-B84E-91D4BC7E59FD}" type="pres">
      <dgm:prSet presAssocID="{9DE9A510-EB6F-46F4-9B7A-A3655E50B8C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351D633-F08C-452E-8F81-5B3CF6F0EFB1}" type="presOf" srcId="{B6B368E6-090E-4BEC-BCCE-255502BD9CAE}" destId="{5ECE6DF6-DA89-4BC5-A7FA-398325829B82}" srcOrd="1" destOrd="0" presId="urn:microsoft.com/office/officeart/2005/8/layout/target3"/>
    <dgm:cxn modelId="{24C2AB99-51D2-4A33-88E3-A0A189F8A367}" type="presOf" srcId="{D6D38F35-ECB4-443B-A299-C963FA973D6D}" destId="{7A27147C-4D3C-47E8-A92B-95189CBD9D13}" srcOrd="0" destOrd="0" presId="urn:microsoft.com/office/officeart/2005/8/layout/target3"/>
    <dgm:cxn modelId="{E4F450A6-EBB4-439A-A9E7-630FDD70D319}" type="presOf" srcId="{B6B368E6-090E-4BEC-BCCE-255502BD9CAE}" destId="{F90E1E2A-4CFC-4817-958D-75C51A7F798A}" srcOrd="0" destOrd="0" presId="urn:microsoft.com/office/officeart/2005/8/layout/target3"/>
    <dgm:cxn modelId="{81454EAB-C40A-47D5-8F0D-EC7BAB1EDBC8}" srcId="{D6D38F35-ECB4-443B-A299-C963FA973D6D}" destId="{9DE9A510-EB6F-46F4-9B7A-A3655E50B8CF}" srcOrd="1" destOrd="0" parTransId="{0A01B507-4C52-467B-93BF-4CF646AA1C86}" sibTransId="{4C210B59-4D87-4351-9957-D9BD0BC3A35D}"/>
    <dgm:cxn modelId="{995499B4-62B7-43CA-B795-617654579EC1}" type="presOf" srcId="{9DE9A510-EB6F-46F4-9B7A-A3655E50B8CF}" destId="{B32435CB-EEEE-4755-B84E-91D4BC7E59FD}" srcOrd="1" destOrd="0" presId="urn:microsoft.com/office/officeart/2005/8/layout/target3"/>
    <dgm:cxn modelId="{DE2731EA-4AFA-4A98-8DE8-7638F18FD3B1}" type="presOf" srcId="{9DE9A510-EB6F-46F4-9B7A-A3655E50B8CF}" destId="{EDB73FBB-02B1-4D31-89BB-1F2DE0545A4E}" srcOrd="0" destOrd="0" presId="urn:microsoft.com/office/officeart/2005/8/layout/target3"/>
    <dgm:cxn modelId="{944220F3-10F0-4D14-A7FA-7BDF31966226}" srcId="{D6D38F35-ECB4-443B-A299-C963FA973D6D}" destId="{B6B368E6-090E-4BEC-BCCE-255502BD9CAE}" srcOrd="0" destOrd="0" parTransId="{8B0056F2-AEDC-4C85-AABC-24376236182B}" sibTransId="{6ADD0690-A551-4672-A953-88DC4A1C99FF}"/>
    <dgm:cxn modelId="{9BD3FBF7-5A11-4A02-A2CA-BE2A6DBBDC4D}" type="presParOf" srcId="{7A27147C-4D3C-47E8-A92B-95189CBD9D13}" destId="{7878FAAF-3166-49D1-84CB-970F94914200}" srcOrd="0" destOrd="0" presId="urn:microsoft.com/office/officeart/2005/8/layout/target3"/>
    <dgm:cxn modelId="{323534E5-4730-46F1-8F8A-BB563CA8EF94}" type="presParOf" srcId="{7A27147C-4D3C-47E8-A92B-95189CBD9D13}" destId="{10F11625-D820-4F37-8AA4-3310519F6BE1}" srcOrd="1" destOrd="0" presId="urn:microsoft.com/office/officeart/2005/8/layout/target3"/>
    <dgm:cxn modelId="{12596B3C-8B20-4149-B77E-0963711A1F02}" type="presParOf" srcId="{7A27147C-4D3C-47E8-A92B-95189CBD9D13}" destId="{F90E1E2A-4CFC-4817-958D-75C51A7F798A}" srcOrd="2" destOrd="0" presId="urn:microsoft.com/office/officeart/2005/8/layout/target3"/>
    <dgm:cxn modelId="{960010FB-F6CE-4AA9-B0B4-7CDAE5284562}" type="presParOf" srcId="{7A27147C-4D3C-47E8-A92B-95189CBD9D13}" destId="{EA2CE951-CE14-42EF-8DB6-D0ADE4D3779F}" srcOrd="3" destOrd="0" presId="urn:microsoft.com/office/officeart/2005/8/layout/target3"/>
    <dgm:cxn modelId="{3A04DB35-148C-45B2-B2A1-5104788C8E89}" type="presParOf" srcId="{7A27147C-4D3C-47E8-A92B-95189CBD9D13}" destId="{63EE7847-DE37-4B1C-A210-BAFC202E930F}" srcOrd="4" destOrd="0" presId="urn:microsoft.com/office/officeart/2005/8/layout/target3"/>
    <dgm:cxn modelId="{37F7FE93-6A99-443B-80FE-E5AB9986A135}" type="presParOf" srcId="{7A27147C-4D3C-47E8-A92B-95189CBD9D13}" destId="{EDB73FBB-02B1-4D31-89BB-1F2DE0545A4E}" srcOrd="5" destOrd="0" presId="urn:microsoft.com/office/officeart/2005/8/layout/target3"/>
    <dgm:cxn modelId="{CD564BE9-C453-43E3-B437-849DA3756441}" type="presParOf" srcId="{7A27147C-4D3C-47E8-A92B-95189CBD9D13}" destId="{5ECE6DF6-DA89-4BC5-A7FA-398325829B82}" srcOrd="6" destOrd="0" presId="urn:microsoft.com/office/officeart/2005/8/layout/target3"/>
    <dgm:cxn modelId="{4BC40E66-4BCD-4351-9DF9-19671E7B60DD}" type="presParOf" srcId="{7A27147C-4D3C-47E8-A92B-95189CBD9D13}" destId="{B32435CB-EEEE-4755-B84E-91D4BC7E59F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F7AB2-A2A7-452E-8910-58DDDC9000B8}">
      <dsp:nvSpPr>
        <dsp:cNvPr id="0" name=""/>
        <dsp:cNvSpPr/>
      </dsp:nvSpPr>
      <dsp:spPr>
        <a:xfrm>
          <a:off x="1705158" y="0"/>
          <a:ext cx="4906556" cy="490655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391CBB-3E23-4025-8783-1CB09D4E45C0}">
      <dsp:nvSpPr>
        <dsp:cNvPr id="0" name=""/>
        <dsp:cNvSpPr/>
      </dsp:nvSpPr>
      <dsp:spPr>
        <a:xfrm>
          <a:off x="4274509" y="321493"/>
          <a:ext cx="5012657" cy="1036996"/>
        </a:xfrm>
        <a:prstGeom prst="roundRect">
          <a:avLst/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Хомутовского сельского поселения на 2024-2026годы (Постановление от 26.10.2023 №  78)</a:t>
          </a:r>
          <a:endParaRPr lang="ru-RU" sz="1800" kern="1200" baseline="0" dirty="0"/>
        </a:p>
      </dsp:txBody>
      <dsp:txXfrm>
        <a:off x="4325131" y="372115"/>
        <a:ext cx="4911413" cy="935752"/>
      </dsp:txXfrm>
    </dsp:sp>
    <dsp:sp modelId="{F4AC6767-751A-44A5-9673-B348C4A5765E}">
      <dsp:nvSpPr>
        <dsp:cNvPr id="0" name=""/>
        <dsp:cNvSpPr/>
      </dsp:nvSpPr>
      <dsp:spPr>
        <a:xfrm>
          <a:off x="4272962" y="1490654"/>
          <a:ext cx="5031506" cy="767982"/>
        </a:xfrm>
        <a:prstGeom prst="roundRect">
          <a:avLst/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 и налоговой политики Хомутовского сельского поселения на 2024-2026 годы (Постановление от 24.10.23 № 75)</a:t>
          </a:r>
          <a:endParaRPr lang="ru-RU" sz="1400" kern="1200" dirty="0"/>
        </a:p>
      </dsp:txBody>
      <dsp:txXfrm>
        <a:off x="4310452" y="1528144"/>
        <a:ext cx="4956526" cy="693002"/>
      </dsp:txXfrm>
    </dsp:sp>
    <dsp:sp modelId="{09E515E8-8E09-4915-A606-DDE824BDAA66}">
      <dsp:nvSpPr>
        <dsp:cNvPr id="0" name=""/>
        <dsp:cNvSpPr/>
      </dsp:nvSpPr>
      <dsp:spPr>
        <a:xfrm>
          <a:off x="4393373" y="2403774"/>
          <a:ext cx="4648444" cy="894455"/>
        </a:xfrm>
        <a:prstGeom prst="roundRect">
          <a:avLst/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Хомутовского сельского поселения</a:t>
          </a:r>
        </a:p>
      </dsp:txBody>
      <dsp:txXfrm>
        <a:off x="4437037" y="2447438"/>
        <a:ext cx="4561116" cy="807127"/>
      </dsp:txXfrm>
    </dsp:sp>
    <dsp:sp modelId="{D73304C7-DC64-4C35-A9A7-B9647AD37586}">
      <dsp:nvSpPr>
        <dsp:cNvPr id="0" name=""/>
        <dsp:cNvSpPr/>
      </dsp:nvSpPr>
      <dsp:spPr>
        <a:xfrm>
          <a:off x="5194084" y="3483760"/>
          <a:ext cx="3189261" cy="816481"/>
        </a:xfrm>
        <a:prstGeom prst="round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Российской Федерации на 2024 год и на плановый период 2025 и 2026 годов</a:t>
          </a:r>
        </a:p>
      </dsp:txBody>
      <dsp:txXfrm>
        <a:off x="5233941" y="3523617"/>
        <a:ext cx="3109547" cy="736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A173B-B38F-4DEE-BEF2-50401EFE324F}">
      <dsp:nvSpPr>
        <dsp:cNvPr id="0" name=""/>
        <dsp:cNvSpPr/>
      </dsp:nvSpPr>
      <dsp:spPr>
        <a:xfrm rot="10800000">
          <a:off x="825501" y="434"/>
          <a:ext cx="8682077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реализация национальных проектов</a:t>
          </a:r>
        </a:p>
      </dsp:txBody>
      <dsp:txXfrm rot="10800000">
        <a:off x="994254" y="434"/>
        <a:ext cx="8513324" cy="675011"/>
      </dsp:txXfrm>
    </dsp:sp>
    <dsp:sp modelId="{45B10C0C-C051-48C9-A203-3FB4DA44B759}">
      <dsp:nvSpPr>
        <dsp:cNvPr id="0" name=""/>
        <dsp:cNvSpPr/>
      </dsp:nvSpPr>
      <dsp:spPr>
        <a:xfrm>
          <a:off x="664190" y="434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F846D-FA46-41E8-8BCD-46D9F7478970}">
      <dsp:nvSpPr>
        <dsp:cNvPr id="0" name=""/>
        <dsp:cNvSpPr/>
      </dsp:nvSpPr>
      <dsp:spPr>
        <a:xfrm rot="10800000">
          <a:off x="1896513" y="875166"/>
          <a:ext cx="7788553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сохранение населения, здоровье и благополучие людей</a:t>
          </a:r>
        </a:p>
      </dsp:txBody>
      <dsp:txXfrm rot="10800000">
        <a:off x="2065266" y="875166"/>
        <a:ext cx="7619800" cy="675011"/>
      </dsp:txXfrm>
    </dsp:sp>
    <dsp:sp modelId="{184D883C-9FB9-4B7C-A856-47D807C2B9E5}">
      <dsp:nvSpPr>
        <dsp:cNvPr id="0" name=""/>
        <dsp:cNvSpPr/>
      </dsp:nvSpPr>
      <dsp:spPr>
        <a:xfrm>
          <a:off x="1346323" y="879277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16A17-B900-4C05-9957-A8B634D7BC71}">
      <dsp:nvSpPr>
        <dsp:cNvPr id="0" name=""/>
        <dsp:cNvSpPr/>
      </dsp:nvSpPr>
      <dsp:spPr>
        <a:xfrm rot="10800000">
          <a:off x="2533972" y="1759895"/>
          <a:ext cx="7115502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условий для достойного, эффективного труда и успешного предпринимательства</a:t>
          </a:r>
        </a:p>
      </dsp:txBody>
      <dsp:txXfrm rot="10800000">
        <a:off x="2702725" y="1759895"/>
        <a:ext cx="6946749" cy="675011"/>
      </dsp:txXfrm>
    </dsp:sp>
    <dsp:sp modelId="{289E4A24-A99B-4628-BE94-7F55483D208B}">
      <dsp:nvSpPr>
        <dsp:cNvPr id="0" name=""/>
        <dsp:cNvSpPr/>
      </dsp:nvSpPr>
      <dsp:spPr>
        <a:xfrm>
          <a:off x="1730193" y="1755785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D3597-3F94-4019-A722-FF286D89AFAE}">
      <dsp:nvSpPr>
        <dsp:cNvPr id="0" name=""/>
        <dsp:cNvSpPr/>
      </dsp:nvSpPr>
      <dsp:spPr>
        <a:xfrm rot="10800000">
          <a:off x="1852581" y="2632292"/>
          <a:ext cx="6685052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создание комфортной и безопасной среды для жизни</a:t>
          </a:r>
        </a:p>
      </dsp:txBody>
      <dsp:txXfrm rot="10800000">
        <a:off x="2021334" y="2632292"/>
        <a:ext cx="6516299" cy="675011"/>
      </dsp:txXfrm>
    </dsp:sp>
    <dsp:sp modelId="{F6D03BEB-176F-4772-A20F-05A71BD2D6A9}">
      <dsp:nvSpPr>
        <dsp:cNvPr id="0" name=""/>
        <dsp:cNvSpPr/>
      </dsp:nvSpPr>
      <dsp:spPr>
        <a:xfrm>
          <a:off x="1515076" y="2632292"/>
          <a:ext cx="675011" cy="675011"/>
        </a:xfrm>
        <a:prstGeom prst="ellipse">
          <a:avLst/>
        </a:prstGeom>
        <a:solidFill>
          <a:schemeClr val="accent1">
            <a:tint val="50000"/>
            <a:hueOff val="-7785"/>
            <a:satOff val="373"/>
            <a:lumOff val="-127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2AF5C-C9BE-419F-9D8E-2E0383B24429}">
      <dsp:nvSpPr>
        <dsp:cNvPr id="0" name=""/>
        <dsp:cNvSpPr/>
      </dsp:nvSpPr>
      <dsp:spPr>
        <a:xfrm rot="10800000">
          <a:off x="2226320" y="3584590"/>
          <a:ext cx="7748242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раскрытия таланта каждого человека</a:t>
          </a:r>
        </a:p>
      </dsp:txBody>
      <dsp:txXfrm rot="10800000">
        <a:off x="2395073" y="3584590"/>
        <a:ext cx="7579489" cy="675011"/>
      </dsp:txXfrm>
    </dsp:sp>
    <dsp:sp modelId="{1966F293-A0D2-43AD-88DC-549DD677311B}">
      <dsp:nvSpPr>
        <dsp:cNvPr id="0" name=""/>
        <dsp:cNvSpPr/>
      </dsp:nvSpPr>
      <dsp:spPr>
        <a:xfrm>
          <a:off x="1346323" y="3508799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4D9F8-0607-4880-A54F-756B783B00BC}">
      <dsp:nvSpPr>
        <dsp:cNvPr id="0" name=""/>
        <dsp:cNvSpPr/>
      </dsp:nvSpPr>
      <dsp:spPr>
        <a:xfrm rot="10800000">
          <a:off x="814872" y="4387642"/>
          <a:ext cx="8702534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внедрение цифровой трансформации</a:t>
          </a:r>
        </a:p>
      </dsp:txBody>
      <dsp:txXfrm rot="10800000">
        <a:off x="983625" y="4387642"/>
        <a:ext cx="8533781" cy="675011"/>
      </dsp:txXfrm>
    </dsp:sp>
    <dsp:sp modelId="{462CF022-1121-44FC-9623-07DF6BF26FA1}">
      <dsp:nvSpPr>
        <dsp:cNvPr id="0" name=""/>
        <dsp:cNvSpPr/>
      </dsp:nvSpPr>
      <dsp:spPr>
        <a:xfrm>
          <a:off x="649826" y="4387642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0D8C-1FB0-49A7-9AF5-55BBF243BA66}">
      <dsp:nvSpPr>
        <dsp:cNvPr id="0" name=""/>
        <dsp:cNvSpPr/>
      </dsp:nvSpPr>
      <dsp:spPr>
        <a:xfrm>
          <a:off x="28650" y="0"/>
          <a:ext cx="4720304" cy="56934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8144,4</a:t>
          </a:r>
        </a:p>
      </dsp:txBody>
      <dsp:txXfrm>
        <a:off x="28650" y="0"/>
        <a:ext cx="4720304" cy="1708023"/>
      </dsp:txXfrm>
    </dsp:sp>
    <dsp:sp modelId="{44D87C1F-601A-402D-8D31-702214FEEE49}">
      <dsp:nvSpPr>
        <dsp:cNvPr id="0" name=""/>
        <dsp:cNvSpPr/>
      </dsp:nvSpPr>
      <dsp:spPr>
        <a:xfrm>
          <a:off x="476937" y="1708485"/>
          <a:ext cx="3776243" cy="468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1478,6</a:t>
          </a:r>
        </a:p>
      </dsp:txBody>
      <dsp:txXfrm>
        <a:off x="490666" y="1722214"/>
        <a:ext cx="3748785" cy="441296"/>
      </dsp:txXfrm>
    </dsp:sp>
    <dsp:sp modelId="{DDCC7F8D-D1A1-4FDE-9C83-20612298183A}">
      <dsp:nvSpPr>
        <dsp:cNvPr id="0" name=""/>
        <dsp:cNvSpPr/>
      </dsp:nvSpPr>
      <dsp:spPr>
        <a:xfrm>
          <a:off x="476937" y="2303868"/>
          <a:ext cx="3776243" cy="462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55,9</a:t>
          </a:r>
        </a:p>
      </dsp:txBody>
      <dsp:txXfrm>
        <a:off x="490485" y="2317416"/>
        <a:ext cx="3749147" cy="435460"/>
      </dsp:txXfrm>
    </dsp:sp>
    <dsp:sp modelId="{449A1C6D-9A66-422F-979C-F5ADD6FAB6B2}">
      <dsp:nvSpPr>
        <dsp:cNvPr id="0" name=""/>
        <dsp:cNvSpPr/>
      </dsp:nvSpPr>
      <dsp:spPr>
        <a:xfrm>
          <a:off x="476937" y="2921428"/>
          <a:ext cx="3776243" cy="104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2375,7</a:t>
          </a:r>
        </a:p>
      </dsp:txBody>
      <dsp:txXfrm>
        <a:off x="507496" y="2951987"/>
        <a:ext cx="3715125" cy="982231"/>
      </dsp:txXfrm>
    </dsp:sp>
    <dsp:sp modelId="{7193D69B-BC0B-4373-A981-F3FC7E2DF274}">
      <dsp:nvSpPr>
        <dsp:cNvPr id="0" name=""/>
        <dsp:cNvSpPr/>
      </dsp:nvSpPr>
      <dsp:spPr>
        <a:xfrm>
          <a:off x="462889" y="4157388"/>
          <a:ext cx="3776243" cy="575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258,8</a:t>
          </a:r>
        </a:p>
      </dsp:txBody>
      <dsp:txXfrm>
        <a:off x="479746" y="4174245"/>
        <a:ext cx="3742529" cy="541811"/>
      </dsp:txXfrm>
    </dsp:sp>
    <dsp:sp modelId="{F24A1CDC-6A60-4019-B5BD-9F38D5ACA9F9}">
      <dsp:nvSpPr>
        <dsp:cNvPr id="0" name=""/>
        <dsp:cNvSpPr/>
      </dsp:nvSpPr>
      <dsp:spPr>
        <a:xfrm>
          <a:off x="476937" y="4864497"/>
          <a:ext cx="3776243" cy="643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3975,4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95773" y="4883333"/>
        <a:ext cx="3738571" cy="605420"/>
      </dsp:txXfrm>
    </dsp:sp>
    <dsp:sp modelId="{49CD9CEA-4A9C-4F45-B244-879E452FEA75}">
      <dsp:nvSpPr>
        <dsp:cNvPr id="0" name=""/>
        <dsp:cNvSpPr/>
      </dsp:nvSpPr>
      <dsp:spPr>
        <a:xfrm>
          <a:off x="5041471" y="0"/>
          <a:ext cx="4720304" cy="56934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8144,4</a:t>
          </a:r>
        </a:p>
      </dsp:txBody>
      <dsp:txXfrm>
        <a:off x="5041471" y="0"/>
        <a:ext cx="4720304" cy="1708023"/>
      </dsp:txXfrm>
    </dsp:sp>
    <dsp:sp modelId="{B428DEC7-FADD-4217-87F2-E1FD9794A3E3}">
      <dsp:nvSpPr>
        <dsp:cNvPr id="0" name=""/>
        <dsp:cNvSpPr/>
      </dsp:nvSpPr>
      <dsp:spPr>
        <a:xfrm>
          <a:off x="5551264" y="1708464"/>
          <a:ext cx="3776243" cy="60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141,0</a:t>
          </a:r>
        </a:p>
      </dsp:txBody>
      <dsp:txXfrm>
        <a:off x="5569065" y="1726265"/>
        <a:ext cx="3740641" cy="572184"/>
      </dsp:txXfrm>
    </dsp:sp>
    <dsp:sp modelId="{BDD405A7-180E-4E81-9DE3-AF19F491357B}">
      <dsp:nvSpPr>
        <dsp:cNvPr id="0" name=""/>
        <dsp:cNvSpPr/>
      </dsp:nvSpPr>
      <dsp:spPr>
        <a:xfrm>
          <a:off x="5551264" y="2386445"/>
          <a:ext cx="3776243" cy="72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Общегосударственные  расходы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6397,5</a:t>
          </a:r>
        </a:p>
      </dsp:txBody>
      <dsp:txXfrm>
        <a:off x="5572478" y="2407659"/>
        <a:ext cx="3733815" cy="681883"/>
      </dsp:txXfrm>
    </dsp:sp>
    <dsp:sp modelId="{6E07EBF0-F034-402D-89ED-2FF349897D79}">
      <dsp:nvSpPr>
        <dsp:cNvPr id="0" name=""/>
        <dsp:cNvSpPr/>
      </dsp:nvSpPr>
      <dsp:spPr>
        <a:xfrm>
          <a:off x="5551264" y="3180951"/>
          <a:ext cx="3776243" cy="728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Жилищно-комунальное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хозяйство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50,9</a:t>
          </a:r>
        </a:p>
      </dsp:txBody>
      <dsp:txXfrm>
        <a:off x="5572591" y="3202278"/>
        <a:ext cx="3733589" cy="685490"/>
      </dsp:txXfrm>
    </dsp:sp>
    <dsp:sp modelId="{5AE825BB-8EFD-4C68-8C2B-2AA5E2D34603}">
      <dsp:nvSpPr>
        <dsp:cNvPr id="0" name=""/>
        <dsp:cNvSpPr/>
      </dsp:nvSpPr>
      <dsp:spPr>
        <a:xfrm>
          <a:off x="5551264" y="3979290"/>
          <a:ext cx="3776243" cy="68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Развитие культуры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1528,0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225" y="3999251"/>
        <a:ext cx="3736321" cy="641596"/>
      </dsp:txXfrm>
    </dsp:sp>
    <dsp:sp modelId="{77234B44-1BE0-4D17-B3BC-2D322540860E}">
      <dsp:nvSpPr>
        <dsp:cNvPr id="0" name=""/>
        <dsp:cNvSpPr/>
      </dsp:nvSpPr>
      <dsp:spPr>
        <a:xfrm>
          <a:off x="5635437" y="4731004"/>
          <a:ext cx="3607898" cy="67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Другие расходы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27,0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5274" y="4750841"/>
        <a:ext cx="3568224" cy="637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B2C2B-8F30-48EC-915F-5F9A29884394}">
      <dsp:nvSpPr>
        <dsp:cNvPr id="0" name=""/>
        <dsp:cNvSpPr/>
      </dsp:nvSpPr>
      <dsp:spPr>
        <a:xfrm>
          <a:off x="2900" y="1462762"/>
          <a:ext cx="9769388" cy="9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/>
            <a:t> </a:t>
          </a:r>
        </a:p>
      </dsp:txBody>
      <dsp:txXfrm>
        <a:off x="30102" y="1489964"/>
        <a:ext cx="9714984" cy="874356"/>
      </dsp:txXfrm>
    </dsp:sp>
    <dsp:sp modelId="{5B982A69-938F-4B41-A3C0-B2FFE15A61BD}">
      <dsp:nvSpPr>
        <dsp:cNvPr id="0" name=""/>
        <dsp:cNvSpPr/>
      </dsp:nvSpPr>
      <dsp:spPr>
        <a:xfrm>
          <a:off x="979839" y="2391523"/>
          <a:ext cx="735429" cy="64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012"/>
              </a:lnTo>
              <a:lnTo>
                <a:pt x="735429" y="643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F8984-720D-4D97-992E-F90A79A88541}">
      <dsp:nvSpPr>
        <dsp:cNvPr id="0" name=""/>
        <dsp:cNvSpPr/>
      </dsp:nvSpPr>
      <dsp:spPr>
        <a:xfrm>
          <a:off x="1715268" y="2781719"/>
          <a:ext cx="5117451" cy="50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НАЛОГОВЫЕ ДОХОДЫ</a:t>
          </a:r>
        </a:p>
      </dsp:txBody>
      <dsp:txXfrm>
        <a:off x="1730077" y="2796528"/>
        <a:ext cx="5087833" cy="476013"/>
      </dsp:txXfrm>
    </dsp:sp>
    <dsp:sp modelId="{FB7A6E86-7100-41C6-81FC-82F4B9A54F06}">
      <dsp:nvSpPr>
        <dsp:cNvPr id="0" name=""/>
        <dsp:cNvSpPr/>
      </dsp:nvSpPr>
      <dsp:spPr>
        <a:xfrm>
          <a:off x="979839" y="2391523"/>
          <a:ext cx="735429" cy="153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8840"/>
              </a:lnTo>
              <a:lnTo>
                <a:pt x="735429" y="1538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EA7D-B5F0-43AE-A6AA-36B4E5575421}">
      <dsp:nvSpPr>
        <dsp:cNvPr id="0" name=""/>
        <dsp:cNvSpPr/>
      </dsp:nvSpPr>
      <dsp:spPr>
        <a:xfrm>
          <a:off x="1715268" y="3677547"/>
          <a:ext cx="5117451" cy="50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НЕНАЛОГОВЫЕ ДОХОДЫ</a:t>
          </a:r>
        </a:p>
      </dsp:txBody>
      <dsp:txXfrm>
        <a:off x="1730077" y="3692356"/>
        <a:ext cx="5087833" cy="476013"/>
      </dsp:txXfrm>
    </dsp:sp>
    <dsp:sp modelId="{443D2915-7B22-4306-A85F-7AB4F5049966}">
      <dsp:nvSpPr>
        <dsp:cNvPr id="0" name=""/>
        <dsp:cNvSpPr/>
      </dsp:nvSpPr>
      <dsp:spPr>
        <a:xfrm>
          <a:off x="979839" y="2391523"/>
          <a:ext cx="735429" cy="2439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522"/>
              </a:lnTo>
              <a:lnTo>
                <a:pt x="735429" y="2439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AEABB-71EB-4B35-BBE9-85459D4195BE}">
      <dsp:nvSpPr>
        <dsp:cNvPr id="0" name=""/>
        <dsp:cNvSpPr/>
      </dsp:nvSpPr>
      <dsp:spPr>
        <a:xfrm>
          <a:off x="1715268" y="4578229"/>
          <a:ext cx="5117451" cy="50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БЕЗВОЗМЕЗДНЫЕ ПОСТУПЛЕНИЯ</a:t>
          </a:r>
        </a:p>
      </dsp:txBody>
      <dsp:txXfrm>
        <a:off x="1730077" y="4593038"/>
        <a:ext cx="5087833" cy="476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8FAAF-3166-49D1-84CB-970F94914200}">
      <dsp:nvSpPr>
        <dsp:cNvPr id="0" name=""/>
        <dsp:cNvSpPr/>
      </dsp:nvSpPr>
      <dsp:spPr>
        <a:xfrm>
          <a:off x="0" y="0"/>
          <a:ext cx="3903980" cy="39039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E1E2A-4CFC-4817-958D-75C51A7F798A}">
      <dsp:nvSpPr>
        <dsp:cNvPr id="0" name=""/>
        <dsp:cNvSpPr/>
      </dsp:nvSpPr>
      <dsp:spPr>
        <a:xfrm>
          <a:off x="1951990" y="0"/>
          <a:ext cx="5831839" cy="39039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Обеспечение наполняемости местного бюджета собственными доходами</a:t>
          </a:r>
        </a:p>
      </dsp:txBody>
      <dsp:txXfrm>
        <a:off x="1951990" y="0"/>
        <a:ext cx="5831839" cy="1854390"/>
      </dsp:txXfrm>
    </dsp:sp>
    <dsp:sp modelId="{63EE7847-DE37-4B1C-A210-BAFC202E930F}">
      <dsp:nvSpPr>
        <dsp:cNvPr id="0" name=""/>
        <dsp:cNvSpPr/>
      </dsp:nvSpPr>
      <dsp:spPr>
        <a:xfrm>
          <a:off x="1024794" y="1854390"/>
          <a:ext cx="1854390" cy="18543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73FBB-02B1-4D31-89BB-1F2DE0545A4E}">
      <dsp:nvSpPr>
        <dsp:cNvPr id="0" name=""/>
        <dsp:cNvSpPr/>
      </dsp:nvSpPr>
      <dsp:spPr>
        <a:xfrm>
          <a:off x="1951990" y="1854390"/>
          <a:ext cx="5831839" cy="1854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Эффективное управление расходами, взвешенная долговая политика</a:t>
          </a:r>
        </a:p>
      </dsp:txBody>
      <dsp:txXfrm>
        <a:off x="1951990" y="1854390"/>
        <a:ext cx="5831839" cy="185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0.82018</cdr:x>
      <cdr:y>0.13275</cdr:y>
    </cdr:from>
    <cdr:to>
      <cdr:x>0.98519</cdr:x>
      <cdr:y>0.19379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7350" y="825500"/>
          <a:ext cx="16129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/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0.82018</cdr:x>
      <cdr:y>0.132</cdr:y>
    </cdr:from>
    <cdr:to>
      <cdr:x>0.98519</cdr:x>
      <cdr:y>0.19279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7350" y="825500"/>
          <a:ext cx="16129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/>
            <a:t>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0.14539</cdr:x>
      <cdr:y>0.84551</cdr:y>
    </cdr:from>
    <cdr:to>
      <cdr:x>0.58067</cdr:x>
      <cdr:y>0.98539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2550" y="4408713"/>
          <a:ext cx="4049486" cy="729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C5A52-3D45-499D-B182-64EE2036A38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C70BE-A173-406C-A811-3F61AF466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2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C70BE-A173-406C-A811-3F61AF4664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4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9D67-B286-4789-B212-70F4E21FEF8B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3777-D298-4317-AC92-E36D58457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D3CF-3A23-489B-8128-3DBD1911286E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C918-5728-4422-B3AF-303C480DD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C792-02BB-42F4-AACD-F9ECED3F84F8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C850-3D42-4660-94D3-F57A9B001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212E-2C47-4E06-9C73-1B93E8FA36E2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F458-1F71-4CFD-B35E-11BA0E1EA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65DE-240C-4464-889A-BB64B0704CE2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88AF-3AA4-4E91-B653-B423FE43D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E833-9B66-43C4-AF8E-D02A6F0D026C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2EBB-93D1-40B8-9EAB-E7EB282AB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CE25-EE9A-43ED-BC16-12E7A451FB90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CD13-1F80-4D83-80A3-175D44BA3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2929-9898-4074-B577-A9F56772B872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C8E4-994A-45A7-B2E5-038F18126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EB61-C4F6-4848-A84B-02263A0628ED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896B-B95B-4A2E-BE08-2F8110F2E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E727-6B5A-4D4C-BFC4-816129842BCB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456D-8032-4CFD-B788-430F4A89F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A7E4-39D7-49D4-8848-64D190BEA641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13C6-2567-4087-BDC4-5A0376B3E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E22A3-EE30-4C7C-B6D0-ADD5248876CD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273A7F-6B05-46D6-B9F2-AA288B0BA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14"/>
          <p:cNvSpPr txBox="1"/>
          <p:nvPr/>
        </p:nvSpPr>
        <p:spPr>
          <a:xfrm>
            <a:off x="2449513" y="376238"/>
            <a:ext cx="7369175" cy="4968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Хомутовского</a:t>
            </a:r>
            <a:endParaRPr lang="ru-RU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Кагальницкого района</a:t>
            </a:r>
            <a:endParaRPr lang="ru-RU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 и на плановый период</a:t>
            </a:r>
            <a:endParaRPr lang="ru-RU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2025 и 2026 годо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160588" y="515938"/>
            <a:ext cx="7773987" cy="106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Безвозмездные поступления из федерального и областного бюджета на 2023 год   и 2024 год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20375"/>
              </p:ext>
            </p:extLst>
          </p:nvPr>
        </p:nvGraphicFramePr>
        <p:xfrm>
          <a:off x="1636032" y="1435328"/>
          <a:ext cx="9498013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574800" y="301625"/>
            <a:ext cx="9167813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Расходы проекта бюджета Хомутовского сельского поселения в 2024 году 8144,4 тыс. руб.</a:t>
            </a:r>
            <a:endParaRPr lang="ru-RU" sz="11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907128"/>
              </p:ext>
            </p:extLst>
          </p:nvPr>
        </p:nvGraphicFramePr>
        <p:xfrm>
          <a:off x="2058988" y="969963"/>
          <a:ext cx="7932737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859088" y="535214"/>
            <a:ext cx="679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расходов  проекта бюджета в 2024 году по разделам</a:t>
            </a:r>
            <a:endParaRPr lang="ru-RU" dirty="0">
              <a:latin typeface="Calibri" pitchFamily="34" charset="0"/>
            </a:endParaRPr>
          </a:p>
        </p:txBody>
      </p:sp>
      <p:grpSp>
        <p:nvGrpSpPr>
          <p:cNvPr id="14339" name="Group 91"/>
          <p:cNvGrpSpPr>
            <a:grpSpLocks/>
          </p:cNvGrpSpPr>
          <p:nvPr/>
        </p:nvGrpSpPr>
        <p:grpSpPr bwMode="auto">
          <a:xfrm>
            <a:off x="1143001" y="957943"/>
            <a:ext cx="10047288" cy="5042807"/>
            <a:chOff x="3949" y="1281"/>
            <a:chExt cx="12113" cy="7429"/>
          </a:xfrm>
        </p:grpSpPr>
        <p:sp>
          <p:nvSpPr>
            <p:cNvPr id="6" name="AutoShape 71"/>
            <p:cNvSpPr>
              <a:spLocks noChangeArrowheads="1"/>
            </p:cNvSpPr>
            <p:nvPr/>
          </p:nvSpPr>
          <p:spPr bwMode="auto">
            <a:xfrm flipH="1">
              <a:off x="4514" y="8547"/>
              <a:ext cx="70" cy="163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77"/>
            <p:cNvSpPr>
              <a:spLocks noChangeArrowheads="1"/>
            </p:cNvSpPr>
            <p:nvPr/>
          </p:nvSpPr>
          <p:spPr bwMode="auto">
            <a:xfrm>
              <a:off x="11840" y="1281"/>
              <a:ext cx="4222" cy="3581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000" b="1" dirty="0">
                  <a:solidFill>
                    <a:srgbClr val="FFFFFF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Управление муниципальными финансами и создание условий для эффективного управления муниципальными финансами 78,5 %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sp>
          <p:nvSpPr>
            <p:cNvPr id="8" name="AutoShape 78"/>
            <p:cNvSpPr>
              <a:spLocks noChangeArrowheads="1"/>
            </p:cNvSpPr>
            <p:nvPr/>
          </p:nvSpPr>
          <p:spPr bwMode="auto">
            <a:xfrm>
              <a:off x="3949" y="4938"/>
              <a:ext cx="3932" cy="2739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FFFFFF"/>
                  </a:solidFill>
                  <a:cs typeface="Times New Roman" pitchFamily="18" charset="0"/>
                </a:rPr>
                <a:t>Благоустройство территории Хомутовского сельского поселения 0,6 %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sp>
          <p:nvSpPr>
            <p:cNvPr id="10" name="AutoShape 82"/>
            <p:cNvSpPr>
              <a:spLocks noChangeArrowheads="1"/>
            </p:cNvSpPr>
            <p:nvPr/>
          </p:nvSpPr>
          <p:spPr bwMode="auto">
            <a:xfrm>
              <a:off x="7003" y="2115"/>
              <a:ext cx="4386" cy="154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 физической культуры и спорта 0,0 %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sp>
          <p:nvSpPr>
            <p:cNvPr id="13" name="AutoShape 87"/>
            <p:cNvSpPr>
              <a:spLocks noChangeArrowheads="1"/>
            </p:cNvSpPr>
            <p:nvPr/>
          </p:nvSpPr>
          <p:spPr bwMode="auto">
            <a:xfrm>
              <a:off x="12504" y="6187"/>
              <a:ext cx="2971" cy="1323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FFFFFF"/>
                  </a:solidFill>
                  <a:cs typeface="Times New Roman" pitchFamily="18" charset="0"/>
                </a:rPr>
                <a:t>Другие общегосударственные вопросы  0,3 %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sp>
        <p:nvSpPr>
          <p:cNvPr id="15" name="AutoShape 84"/>
          <p:cNvSpPr>
            <a:spLocks noChangeArrowheads="1"/>
          </p:cNvSpPr>
          <p:nvPr/>
        </p:nvSpPr>
        <p:spPr bwMode="auto">
          <a:xfrm>
            <a:off x="5379967" y="3831580"/>
            <a:ext cx="2352490" cy="1688415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FFFF"/>
                </a:solidFill>
                <a:cs typeface="Times New Roman" pitchFamily="18" charset="0"/>
              </a:rPr>
              <a:t>Развитие культуры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FFFF"/>
                </a:solidFill>
                <a:cs typeface="Times New Roman" pitchFamily="18" charset="0"/>
              </a:rPr>
              <a:t>18,7 %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782" y="1105050"/>
            <a:ext cx="1992313" cy="1468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2339975" y="125413"/>
            <a:ext cx="7085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  <a:cs typeface="Times New Roman" pitchFamily="18" charset="0"/>
              </a:rPr>
              <a:t>Структура муниципальных программ </a:t>
            </a:r>
          </a:p>
          <a:p>
            <a:pPr algn="ctr"/>
            <a:r>
              <a:rPr lang="ru-RU" sz="2400" dirty="0">
                <a:latin typeface="Calibri" pitchFamily="34" charset="0"/>
                <a:cs typeface="Times New Roman" pitchFamily="18" charset="0"/>
              </a:rPr>
              <a:t>Хомутовского сельского поселения на 2024 год</a:t>
            </a:r>
            <a:endParaRPr lang="ru-RU" sz="2400" dirty="0">
              <a:latin typeface="Calibri" pitchFamily="34" charset="0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003277" y="1118584"/>
            <a:ext cx="9978401" cy="5609145"/>
            <a:chOff x="639" y="1771"/>
            <a:chExt cx="16976" cy="949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Oval 94"/>
            <p:cNvSpPr>
              <a:spLocks noChangeArrowheads="1"/>
            </p:cNvSpPr>
            <p:nvPr/>
          </p:nvSpPr>
          <p:spPr bwMode="auto">
            <a:xfrm>
              <a:off x="973" y="2044"/>
              <a:ext cx="15602" cy="864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50800" dist="50800" dir="5400000" sx="0" sy="0" algn="ctr">
                      <a:srgbClr val="FFC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Всего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8791,0 тыс.руб.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95"/>
            <p:cNvSpPr>
              <a:spLocks noChangeArrowheads="1"/>
            </p:cNvSpPr>
            <p:nvPr/>
          </p:nvSpPr>
          <p:spPr bwMode="auto">
            <a:xfrm>
              <a:off x="639" y="4564"/>
              <a:ext cx="3925" cy="2727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Развитие учреждений культуры Хомутовского сельского поселения -</a:t>
              </a: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1528,0</a:t>
              </a: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т.р.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96"/>
            <p:cNvSpPr>
              <a:spLocks noChangeArrowheads="1"/>
            </p:cNvSpPr>
            <p:nvPr/>
          </p:nvSpPr>
          <p:spPr bwMode="auto">
            <a:xfrm>
              <a:off x="6138" y="7010"/>
              <a:ext cx="5660" cy="4258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Пожарная безопасность и защита населения и территории от чрезвычайных ситуаций в границах населенных пунктов Хомутовского сельского поселения   14,4 т.р.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7"/>
            <p:cNvSpPr>
              <a:spLocks noChangeArrowheads="1"/>
            </p:cNvSpPr>
            <p:nvPr/>
          </p:nvSpPr>
          <p:spPr bwMode="auto">
            <a:xfrm flipH="1">
              <a:off x="13509" y="10525"/>
              <a:ext cx="72" cy="146"/>
            </a:xfrm>
            <a:prstGeom prst="ellipse">
              <a:avLst/>
            </a:prstGeom>
            <a:gradFill rotWithShape="0">
              <a:gsLst>
                <a:gs pos="0">
                  <a:srgbClr val="00B050"/>
                </a:gs>
                <a:gs pos="100000">
                  <a:srgbClr val="00B050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</a:effectLst>
          </p:spPr>
          <p:txBody>
            <a:bodyPr upright="1"/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5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Oval 98"/>
            <p:cNvSpPr>
              <a:spLocks noChangeArrowheads="1"/>
            </p:cNvSpPr>
            <p:nvPr/>
          </p:nvSpPr>
          <p:spPr bwMode="auto">
            <a:xfrm>
              <a:off x="2321" y="1771"/>
              <a:ext cx="3915" cy="2264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Обеспечение общественного порядка и противодействие </a:t>
              </a: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преступности</a:t>
              </a: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0,0т.р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00"/>
            <p:cNvSpPr>
              <a:spLocks noChangeArrowheads="1"/>
            </p:cNvSpPr>
            <p:nvPr/>
          </p:nvSpPr>
          <p:spPr bwMode="auto">
            <a:xfrm>
              <a:off x="13730" y="5141"/>
              <a:ext cx="3885" cy="312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Управление муниципальными финансами и создание условий для эффективного управления муниципальными финансами  -</a:t>
              </a: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6397,5</a:t>
              </a:r>
              <a:r>
                <a:rPr lang="ru-RU" sz="1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т. </a:t>
              </a:r>
              <a:r>
                <a:rPr lang="ru-RU" sz="10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01"/>
            <p:cNvSpPr>
              <a:spLocks noChangeArrowheads="1"/>
            </p:cNvSpPr>
            <p:nvPr/>
          </p:nvSpPr>
          <p:spPr bwMode="auto">
            <a:xfrm>
              <a:off x="6772" y="2658"/>
              <a:ext cx="5026" cy="2759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Благоустройство территории Хомутовского сельского поселения 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50,9 т.р.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7970838" y="1036638"/>
            <a:ext cx="2413000" cy="1524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Надпись 30"/>
          <p:cNvSpPr txBox="1"/>
          <p:nvPr/>
        </p:nvSpPr>
        <p:spPr>
          <a:xfrm>
            <a:off x="8432800" y="1365250"/>
            <a:ext cx="1630363" cy="979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– 00,0 т.р. </a:t>
            </a: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784225" y="285750"/>
            <a:ext cx="10569575" cy="75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Планируемая доля муниципальных программ в общем объеме расходов, 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Хомутовского сельского поселения в 2024 году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16387" name="Group 125"/>
          <p:cNvGrpSpPr>
            <a:grpSpLocks/>
          </p:cNvGrpSpPr>
          <p:nvPr/>
        </p:nvGrpSpPr>
        <p:grpSpPr bwMode="auto">
          <a:xfrm>
            <a:off x="1244600" y="1789113"/>
            <a:ext cx="9950450" cy="4398962"/>
            <a:chOff x="757" y="1418"/>
            <a:chExt cx="15395" cy="7309"/>
          </a:xfrm>
        </p:grpSpPr>
        <p:sp>
          <p:nvSpPr>
            <p:cNvPr id="6" name="AutoShape 104"/>
            <p:cNvSpPr>
              <a:spLocks noChangeArrowheads="1"/>
            </p:cNvSpPr>
            <p:nvPr/>
          </p:nvSpPr>
          <p:spPr bwMode="auto">
            <a:xfrm>
              <a:off x="757" y="1827"/>
              <a:ext cx="3669" cy="69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Пожарная безопасность и защита населения и территории от чрезвычайных ситуаций,  в границах населенных пунктов Хомутовского сельского поселения  0,1 %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" name="AutoShape 105"/>
            <p:cNvSpPr>
              <a:spLocks noChangeArrowheads="1"/>
            </p:cNvSpPr>
            <p:nvPr/>
          </p:nvSpPr>
          <p:spPr bwMode="auto">
            <a:xfrm>
              <a:off x="9054" y="6349"/>
              <a:ext cx="7019" cy="2201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Обеспечение общественного порядка и противодействие преступности 0,0 %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ru-RU" sz="1000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</a:p>
          </p:txBody>
        </p:sp>
        <p:sp>
          <p:nvSpPr>
            <p:cNvPr id="8" name="AutoShape 109"/>
            <p:cNvSpPr>
              <a:spLocks noChangeArrowheads="1"/>
            </p:cNvSpPr>
            <p:nvPr/>
          </p:nvSpPr>
          <p:spPr bwMode="auto">
            <a:xfrm>
              <a:off x="12291" y="1418"/>
              <a:ext cx="3861" cy="399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8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Управление муниципальными финансами и создание условий для эффективного управления муниципальными финансами 78,5%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" name="AutoShape 110"/>
            <p:cNvSpPr>
              <a:spLocks noChangeArrowheads="1"/>
            </p:cNvSpPr>
            <p:nvPr/>
          </p:nvSpPr>
          <p:spPr bwMode="auto">
            <a:xfrm>
              <a:off x="4692" y="1756"/>
              <a:ext cx="3814" cy="268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Благоустройство территории Хомутовского сельского поселения 0,6 %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" name="AutoShape 111"/>
            <p:cNvSpPr>
              <a:spLocks noChangeArrowheads="1"/>
            </p:cNvSpPr>
            <p:nvPr/>
          </p:nvSpPr>
          <p:spPr bwMode="auto">
            <a:xfrm>
              <a:off x="8801" y="2099"/>
              <a:ext cx="3016" cy="279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Развитие учреждений культуры Хомутовского сельского поселения 18,8 %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" name="AutoShape 114"/>
            <p:cNvSpPr>
              <a:spLocks noChangeArrowheads="1"/>
            </p:cNvSpPr>
            <p:nvPr/>
          </p:nvSpPr>
          <p:spPr bwMode="auto">
            <a:xfrm>
              <a:off x="4959" y="5053"/>
              <a:ext cx="3303" cy="222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Развитие физической культуры и спорта 0,0 %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3675063" y="385763"/>
            <a:ext cx="5492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проекта бюджета поселения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5" name="AutoShape 153"/>
          <p:cNvSpPr>
            <a:spLocks noChangeArrowheads="1"/>
          </p:cNvSpPr>
          <p:nvPr/>
        </p:nvSpPr>
        <p:spPr bwMode="auto">
          <a:xfrm>
            <a:off x="1082675" y="2176463"/>
            <a:ext cx="2730500" cy="2362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8588,5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тыс.руб.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" name="Text Box 157"/>
          <p:cNvSpPr txBox="1">
            <a:spLocks noChangeArrowheads="1"/>
          </p:cNvSpPr>
          <p:nvPr/>
        </p:nvSpPr>
        <p:spPr bwMode="auto">
          <a:xfrm>
            <a:off x="1916113" y="1541463"/>
            <a:ext cx="1062037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upright="1"/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55"/>
          <p:cNvSpPr>
            <a:spLocks noChangeArrowheads="1"/>
          </p:cNvSpPr>
          <p:nvPr/>
        </p:nvSpPr>
        <p:spPr bwMode="auto">
          <a:xfrm>
            <a:off x="2932113" y="3516313"/>
            <a:ext cx="1485900" cy="1282700"/>
          </a:xfrm>
          <a:prstGeom prst="flowChartConnector">
            <a:avLst/>
          </a:prstGeom>
          <a:solidFill>
            <a:srgbClr val="3BC58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latin typeface="Calibri" pitchFamily="34" charset="0"/>
                <a:cs typeface="Times New Roman" pitchFamily="18" charset="0"/>
              </a:rPr>
              <a:t>207,9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latin typeface="Calibri" pitchFamily="34" charset="0"/>
                <a:cs typeface="Times New Roman" pitchFamily="18" charset="0"/>
              </a:rPr>
              <a:t>тыс.руб.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154"/>
          <p:cNvSpPr>
            <a:spLocks noChangeArrowheads="1"/>
          </p:cNvSpPr>
          <p:nvPr/>
        </p:nvSpPr>
        <p:spPr bwMode="auto">
          <a:xfrm>
            <a:off x="7802563" y="2049463"/>
            <a:ext cx="2730500" cy="2362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8117,4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тыс. </a:t>
            </a:r>
            <a:r>
              <a:rPr lang="ru-RU" sz="1600" dirty="0" err="1">
                <a:solidFill>
                  <a:srgbClr val="FFFFFF"/>
                </a:solidFill>
                <a:cs typeface="Times New Roman" pitchFamily="18" charset="0"/>
              </a:rPr>
              <a:t>руб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" name="Text Box 158"/>
          <p:cNvSpPr txBox="1">
            <a:spLocks noChangeArrowheads="1"/>
          </p:cNvSpPr>
          <p:nvPr/>
        </p:nvSpPr>
        <p:spPr bwMode="auto">
          <a:xfrm>
            <a:off x="8661400" y="1481138"/>
            <a:ext cx="1012825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upright="1"/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6"/>
          <p:cNvSpPr>
            <a:spLocks noChangeArrowheads="1"/>
          </p:cNvSpPr>
          <p:nvPr/>
        </p:nvSpPr>
        <p:spPr bwMode="auto">
          <a:xfrm>
            <a:off x="9674225" y="3516313"/>
            <a:ext cx="1485900" cy="1282700"/>
          </a:xfrm>
          <a:prstGeom prst="flowChartConnector">
            <a:avLst/>
          </a:prstGeom>
          <a:solidFill>
            <a:srgbClr val="3BC58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latin typeface="Calibri" pitchFamily="34" charset="0"/>
                <a:cs typeface="Times New Roman" pitchFamily="18" charset="0"/>
              </a:rPr>
              <a:t>27,0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latin typeface="Calibri" pitchFamily="34" charset="0"/>
                <a:cs typeface="Times New Roman" pitchFamily="18" charset="0"/>
              </a:rPr>
              <a:t>тыс.руб.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AutoShape 159"/>
          <p:cNvSpPr>
            <a:spLocks noChangeArrowheads="1"/>
          </p:cNvSpPr>
          <p:nvPr/>
        </p:nvSpPr>
        <p:spPr bwMode="auto">
          <a:xfrm>
            <a:off x="968375" y="5561013"/>
            <a:ext cx="419100" cy="3683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8" name="AutoShape 160"/>
          <p:cNvSpPr>
            <a:spLocks noChangeArrowheads="1"/>
          </p:cNvSpPr>
          <p:nvPr/>
        </p:nvSpPr>
        <p:spPr bwMode="auto">
          <a:xfrm>
            <a:off x="7843838" y="5491163"/>
            <a:ext cx="419100" cy="368300"/>
          </a:xfrm>
          <a:prstGeom prst="flowChartConnector">
            <a:avLst/>
          </a:prstGeom>
          <a:solidFill>
            <a:srgbClr val="3BC58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9" name="Прямоугольник 12"/>
          <p:cNvSpPr>
            <a:spLocks noChangeArrowheads="1"/>
          </p:cNvSpPr>
          <p:nvPr/>
        </p:nvSpPr>
        <p:spPr bwMode="auto">
          <a:xfrm>
            <a:off x="1670050" y="5529263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  <a:endParaRPr lang="ru-RU">
              <a:latin typeface="Calibri" pitchFamily="34" charset="0"/>
            </a:endParaRPr>
          </a:p>
        </p:txBody>
      </p:sp>
      <p:sp>
        <p:nvSpPr>
          <p:cNvPr id="17420" name="Прямоугольник 13"/>
          <p:cNvSpPr>
            <a:spLocks noChangeArrowheads="1"/>
          </p:cNvSpPr>
          <p:nvPr/>
        </p:nvSpPr>
        <p:spPr bwMode="auto">
          <a:xfrm>
            <a:off x="8353425" y="5489575"/>
            <a:ext cx="3542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Из них не программные расходы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7421" name="Прямоугольник 1"/>
          <p:cNvSpPr>
            <a:spLocks noChangeArrowheads="1"/>
          </p:cNvSpPr>
          <p:nvPr/>
        </p:nvSpPr>
        <p:spPr bwMode="auto">
          <a:xfrm>
            <a:off x="8258175" y="3138488"/>
            <a:ext cx="18208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>
                <a:latin typeface="Calibri" pitchFamily="34" charset="0"/>
                <a:cs typeface="Times New Roman" pitchFamily="18" charset="0"/>
              </a:rPr>
              <a:t>Проект бюджета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27161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РАСХОДЫ  БЮДЖЕТА ХОМУТОВСКОГО СЕЛЬСКОГО ПОСЕЛЕНИЯ В РАМКАХ ДЕЙСТВУЮЩИХ МУНИЦИПАЛЬНЫХ ПРОГРАММ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1600" b="1"/>
              <a:t>МУНИЦИПАЛЬНАЯ ПРОГРАММА </a:t>
            </a:r>
            <a:r>
              <a:rPr lang="ru-RU" sz="1600" b="1" dirty="0"/>
              <a:t>ХОМУТОВСКОГО СЕЛЬСКОГО ПОСЕЛЕНИЯ </a:t>
            </a:r>
            <a:r>
              <a:rPr lang="ru-RU" sz="1800" b="1" dirty="0">
                <a:solidFill>
                  <a:srgbClr val="C00000"/>
                </a:solidFill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 и противодействие преступности</a:t>
            </a:r>
            <a:r>
              <a:rPr lang="x-none" sz="1800" b="1">
                <a:solidFill>
                  <a:srgbClr val="C00000"/>
                </a:solidFill>
              </a:rPr>
              <a:t>»</a:t>
            </a:r>
            <a:r>
              <a:rPr lang="ru-RU" sz="1800" b="1" dirty="0">
                <a:solidFill>
                  <a:srgbClr val="C00000"/>
                </a:solidFill>
              </a:rPr>
              <a:t>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</a:rPr>
              <a:t>Основные цели программы</a:t>
            </a:r>
            <a:endParaRPr lang="ru-RU" sz="1600" dirty="0">
              <a:solidFill>
                <a:srgbClr val="C00000"/>
              </a:solidFill>
            </a:endParaRPr>
          </a:p>
          <a:p>
            <a:pPr lvl="0"/>
            <a:r>
              <a:rPr lang="ru-RU" sz="1400" dirty="0"/>
              <a:t>  1. П</a:t>
            </a:r>
            <a:r>
              <a:rPr lang="ru-RU" sz="1400" b="1" i="1" dirty="0"/>
              <a:t>овышение качества и результативности реализуемых мер по охране общественного порядка, противодействию терроризму и экстремизму, борьбе с преступностью</a:t>
            </a:r>
            <a:endParaRPr lang="ru-RU" sz="1400" b="1" dirty="0"/>
          </a:p>
          <a:p>
            <a:r>
              <a:rPr lang="ru-RU" sz="1400" dirty="0"/>
              <a:t>2.</a:t>
            </a:r>
            <a:r>
              <a:rPr lang="x-none" sz="1400" dirty="0"/>
              <a:t> </a:t>
            </a:r>
            <a:r>
              <a:rPr lang="ru-RU" sz="1400" b="1" dirty="0"/>
              <a:t> Совершенствование условий для снижения правового нигилизма населения, формирование </a:t>
            </a:r>
            <a:r>
              <a:rPr lang="ru-RU" sz="1400" b="1" dirty="0" err="1"/>
              <a:t>антикоррупционного</a:t>
            </a:r>
            <a:r>
              <a:rPr lang="ru-RU" sz="1400" b="1" dirty="0"/>
              <a:t> общественного мнения и нетерпимости к коррупционному поведению</a:t>
            </a:r>
            <a:endParaRPr lang="ru-RU" sz="1400" dirty="0"/>
          </a:p>
          <a:p>
            <a:r>
              <a:rPr lang="ru-RU" sz="1400" b="1" dirty="0"/>
              <a:t>3. Развитие системы раннего выявления и реабилитации потребителей наркотиков, мотивирование их на участие в программах комплексной реабилитации </a:t>
            </a:r>
            <a:r>
              <a:rPr lang="x-none" sz="1400" dirty="0"/>
              <a:t> </a:t>
            </a:r>
            <a:endParaRPr lang="ru-RU" sz="1400" dirty="0"/>
          </a:p>
          <a:p>
            <a:r>
              <a:rPr lang="x-none" sz="1600" b="1" dirty="0">
                <a:solidFill>
                  <a:srgbClr val="C00000"/>
                </a:solidFill>
              </a:rPr>
              <a:t>  </a:t>
            </a:r>
            <a:r>
              <a:rPr lang="ru-RU" sz="1600" b="1" dirty="0">
                <a:solidFill>
                  <a:srgbClr val="C00000"/>
                </a:solidFill>
              </a:rPr>
              <a:t>Задачи муниципальной программы:</a:t>
            </a:r>
          </a:p>
          <a:p>
            <a:r>
              <a:rPr lang="ru-RU" sz="1400" b="1" dirty="0"/>
              <a:t>повышение эффективности обеспечения общественной безопасности, создание условий для благоприятной и максимально безопасной для населения обстановки; </a:t>
            </a:r>
          </a:p>
          <a:p>
            <a:r>
              <a:rPr lang="ru-RU" sz="1400" b="1" dirty="0"/>
              <a:t>обеспечение антитеррористической защищенности населения;</a:t>
            </a:r>
          </a:p>
          <a:p>
            <a:r>
              <a:rPr lang="ru-RU" sz="1400" b="1" dirty="0"/>
              <a:t>сокращение спроса на наркотики и ограничение их доступности;</a:t>
            </a:r>
          </a:p>
          <a:p>
            <a:r>
              <a:rPr lang="x-none" sz="1600" b="1" dirty="0"/>
              <a:t>    </a:t>
            </a:r>
            <a:r>
              <a:rPr lang="ru-RU" sz="1600" b="1" dirty="0">
                <a:solidFill>
                  <a:srgbClr val="C00000"/>
                </a:solidFill>
              </a:rPr>
              <a:t>Основные показатели:</a:t>
            </a:r>
          </a:p>
          <a:p>
            <a:r>
              <a:rPr lang="x-none" sz="1500" b="1" dirty="0"/>
              <a:t>2016 год</a:t>
            </a:r>
            <a:r>
              <a:rPr lang="ru-RU" sz="1500" b="1" dirty="0"/>
              <a:t> -9,0 тыс.руб.;  20</a:t>
            </a:r>
            <a:r>
              <a:rPr lang="x-none" sz="1500" b="1" dirty="0"/>
              <a:t>17 год</a:t>
            </a:r>
            <a:r>
              <a:rPr lang="ru-RU" sz="1500" b="1" dirty="0"/>
              <a:t> – 9,0 тыс.руб.; </a:t>
            </a:r>
            <a:r>
              <a:rPr lang="x-none" sz="1500" b="1" dirty="0"/>
              <a:t>2018 год</a:t>
            </a:r>
            <a:r>
              <a:rPr lang="ru-RU" sz="1500" b="1" dirty="0"/>
              <a:t> -  9,0 тыс.руб.; </a:t>
            </a:r>
            <a:r>
              <a:rPr lang="x-none" sz="1500" b="1" dirty="0"/>
              <a:t>2019 год</a:t>
            </a:r>
            <a:r>
              <a:rPr lang="ru-RU" sz="1500" b="1" dirty="0"/>
              <a:t> 15,0 тыс.руб.;</a:t>
            </a:r>
            <a:r>
              <a:rPr lang="x-none" sz="1500" b="1" dirty="0"/>
              <a:t>	2020 год</a:t>
            </a:r>
            <a:r>
              <a:rPr lang="ru-RU" sz="1500" b="1" dirty="0"/>
              <a:t> – 15,0 тыс.руб.2021-15,0тыс.руб.2022-15,0 </a:t>
            </a:r>
            <a:r>
              <a:rPr lang="ru-RU" sz="1500" b="1" dirty="0" err="1"/>
              <a:t>тыс.руб</a:t>
            </a:r>
            <a:r>
              <a:rPr lang="ru-RU" sz="1500" b="1" dirty="0"/>
              <a:t>. 2023-0,0 </a:t>
            </a:r>
            <a:r>
              <a:rPr lang="ru-RU" sz="1500" b="1" dirty="0" err="1"/>
              <a:t>тыс.руб</a:t>
            </a:r>
            <a:r>
              <a:rPr lang="ru-RU" sz="1500" b="1" dirty="0"/>
              <a:t>.</a:t>
            </a:r>
          </a:p>
          <a:p>
            <a:r>
              <a:rPr lang="x-none" sz="1500" b="1" dirty="0"/>
              <a:t> </a:t>
            </a:r>
            <a:endParaRPr lang="ru-RU" sz="1500" b="1" dirty="0"/>
          </a:p>
          <a:p>
            <a:r>
              <a:rPr lang="x-none" sz="1200" dirty="0"/>
              <a:t> </a:t>
            </a:r>
            <a:endParaRPr lang="ru-RU" sz="1200" dirty="0"/>
          </a:p>
          <a:p>
            <a:br>
              <a:rPr lang="ru-RU" sz="1200" dirty="0"/>
            </a:br>
            <a:endParaRPr lang="ru-RU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1600" b="1" dirty="0"/>
              <a:t>МУНИЦИПАЛЬНАЯ ПРОГРАММА </a:t>
            </a:r>
            <a:r>
              <a:rPr lang="ru-RU" sz="1600" b="1" dirty="0"/>
              <a:t>ХОМУТОВСКОГО СЕЛЬСКОГО ПОСЕЛЕНИЯ</a:t>
            </a:r>
            <a:br>
              <a:rPr lang="ru-RU" sz="1600" dirty="0"/>
            </a:br>
            <a:r>
              <a:rPr lang="ru-RU" sz="1600" b="1" dirty="0">
                <a:solidFill>
                  <a:srgbClr val="C00000"/>
                </a:solidFill>
              </a:rPr>
              <a:t>«З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ащита населения и территории от чрезвычайных ситуаций, обеспечение пожарной безопасности и безопасности на водных объектах</a:t>
            </a:r>
            <a:r>
              <a:rPr lang="ru-RU" sz="1600" b="1" dirty="0">
                <a:solidFill>
                  <a:srgbClr val="C00000"/>
                </a:solidFill>
              </a:rPr>
              <a:t>»</a:t>
            </a: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Основные цели программы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sz="1600" b="1" i="1" dirty="0"/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объектах.</a:t>
            </a:r>
          </a:p>
          <a:p>
            <a:pPr lvl="0"/>
            <a:r>
              <a:rPr lang="ru-RU" sz="1500" b="1" dirty="0"/>
              <a:t>Информирование населения о правилах поведения и действиях в чрезвычайных ситуациях</a:t>
            </a:r>
            <a:endParaRPr lang="ru-RU" sz="1500" dirty="0"/>
          </a:p>
          <a:p>
            <a:pPr lvl="0"/>
            <a:r>
              <a:rPr lang="ru-RU" sz="1500" b="1" dirty="0"/>
              <a:t>Создание материальных резервов для ликвидации чрезвычайных ситуаций</a:t>
            </a:r>
            <a:endParaRPr lang="ru-RU" sz="1500" dirty="0"/>
          </a:p>
          <a:p>
            <a:pPr lvl="0"/>
            <a:r>
              <a:rPr lang="ru-RU" sz="1500" b="1" dirty="0"/>
              <a:t>Создание и обеспечение современной эффективной системы вызова экстренных и оперативных служб</a:t>
            </a:r>
          </a:p>
          <a:p>
            <a:pPr lvl="0"/>
            <a:r>
              <a:rPr lang="ru-RU" sz="1600" b="1" dirty="0"/>
              <a:t>Обеспечение противопожарным оборудованием и совершенствование противопожарной защиты объектов социальной сферы</a:t>
            </a:r>
            <a:endParaRPr lang="ru-RU" sz="1600" dirty="0"/>
          </a:p>
          <a:p>
            <a:pPr lvl="0"/>
            <a:r>
              <a:rPr lang="ru-RU" sz="1600" b="1" dirty="0"/>
              <a:t>Разработка и реализация мероприятий, направленных на соблюдение правил пожарной безопасности населением</a:t>
            </a:r>
          </a:p>
          <a:p>
            <a:pPr lvl="0"/>
            <a:r>
              <a:rPr lang="ru-RU" sz="1600" b="1" dirty="0">
                <a:solidFill>
                  <a:srgbClr val="C00000"/>
                </a:solidFill>
              </a:rPr>
              <a:t>ОСНОВНЫЕ ПОКАЗАТЕЛИ:</a:t>
            </a:r>
          </a:p>
          <a:p>
            <a:r>
              <a:rPr lang="ru-RU" sz="1600" b="1" i="1" dirty="0"/>
              <a:t>2016 г.- 47,6 тыс. </a:t>
            </a:r>
            <a:r>
              <a:rPr lang="ru-RU" sz="1600" b="1" i="1" dirty="0" err="1"/>
              <a:t>руб</a:t>
            </a:r>
            <a:r>
              <a:rPr lang="ru-RU" sz="1600" b="1" i="1" dirty="0"/>
              <a:t>;  2017г.- 61,0 тыс. Руб. ; 2018г. – 71,5тыс.руб. ; 2019 г. – 40,0 тыс.руб.; 2020 г.-15,0 </a:t>
            </a:r>
            <a:r>
              <a:rPr lang="ru-RU" sz="1600" b="1" i="1" dirty="0" err="1"/>
              <a:t>тыс.руб</a:t>
            </a:r>
            <a:r>
              <a:rPr lang="ru-RU" sz="1600" b="1" i="1" dirty="0"/>
              <a:t>. </a:t>
            </a:r>
            <a:r>
              <a:rPr lang="ru-RU" sz="1600" b="1" dirty="0"/>
              <a:t>2021г-40,0 </a:t>
            </a:r>
            <a:r>
              <a:rPr lang="ru-RU" sz="1600" b="1" dirty="0" err="1"/>
              <a:t>тыс.руб</a:t>
            </a:r>
            <a:r>
              <a:rPr lang="ru-RU" sz="1600" b="1" dirty="0"/>
              <a:t>. 2022г-85,0 тыс.руб.;2023-14,4 </a:t>
            </a:r>
            <a:r>
              <a:rPr lang="ru-RU" sz="1600" b="1" dirty="0" err="1"/>
              <a:t>тыс.руб</a:t>
            </a:r>
            <a:r>
              <a:rPr lang="ru-RU" sz="1600" b="1" dirty="0"/>
              <a:t>.</a:t>
            </a:r>
          </a:p>
          <a:p>
            <a:endParaRPr lang="ru-RU" sz="1600" b="1" dirty="0"/>
          </a:p>
          <a:p>
            <a:pPr lvl="0"/>
            <a:endParaRPr lang="ru-RU" sz="15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41515"/>
            <a:ext cx="10515600" cy="827314"/>
          </a:xfrm>
        </p:spPr>
        <p:txBody>
          <a:bodyPr/>
          <a:lstStyle/>
          <a:p>
            <a:r>
              <a:rPr lang="ru-RU" sz="1600" b="1" dirty="0"/>
              <a:t>МУНИЦИПАЛЬНАЯ ПРОГРАММА ХОМУТОВСКОГО СЕЛЬСКОГО ПОСЕЛЕНИЯ </a:t>
            </a:r>
            <a:r>
              <a:rPr lang="ru-RU" sz="1600" b="1" dirty="0">
                <a:solidFill>
                  <a:srgbClr val="C00000"/>
                </a:solidFill>
              </a:rPr>
              <a:t>«БЛАГОУСТРОЙСТВО ТЕРРИТОРИИ ХОМУТОВСКОГО СЕЛЬСКОГО ПОСЕЛЕНИЯ»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6380017"/>
          </a:xfrm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</a:rPr>
              <a:t>Цели программы</a:t>
            </a:r>
          </a:p>
          <a:p>
            <a:r>
              <a:rPr lang="ru-RU" sz="1400" dirty="0"/>
              <a:t>активация работы по благоустройству территории поселения;</a:t>
            </a:r>
          </a:p>
          <a:p>
            <a:r>
              <a:rPr lang="ru-RU" sz="1400" dirty="0"/>
              <a:t>- повышение уровня благоустройства и санитарного состояния населенных пунктов поселения;</a:t>
            </a:r>
          </a:p>
          <a:p>
            <a:r>
              <a:rPr lang="ru-RU" sz="1400" dirty="0"/>
              <a:t>- освещение населенных пунктов поселения;</a:t>
            </a:r>
          </a:p>
          <a:p>
            <a:r>
              <a:rPr lang="ru-RU" sz="1400" dirty="0"/>
              <a:t>-благоустройство территории поселения путем ликвидации несанкционированных свалок;</a:t>
            </a:r>
          </a:p>
          <a:p>
            <a:r>
              <a:rPr lang="ru-RU" sz="1400" dirty="0"/>
              <a:t>- отлов бродячих собак;</a:t>
            </a:r>
          </a:p>
          <a:p>
            <a:r>
              <a:rPr lang="ru-RU" sz="1400" dirty="0"/>
              <a:t>- содержание кладбищ;</a:t>
            </a:r>
          </a:p>
          <a:p>
            <a:r>
              <a:rPr lang="ru-RU" sz="1400" dirty="0"/>
              <a:t>- услуги БТИ;</a:t>
            </a:r>
          </a:p>
          <a:p>
            <a:r>
              <a:rPr lang="ru-RU" sz="1400" dirty="0"/>
              <a:t>-выполнение прочих мероприятий, связанных с благоустройством населенных пунктов поселения.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Задачи программы</a:t>
            </a:r>
          </a:p>
          <a:p>
            <a:r>
              <a:rPr lang="ru-RU" sz="1400" dirty="0"/>
              <a:t>Поддержание на существующем уровне и улучшение санитарно-эпидемиологического состояния и благоустроенности поселения.</a:t>
            </a:r>
          </a:p>
          <a:p>
            <a:r>
              <a:rPr lang="ru-RU" sz="1400" dirty="0"/>
              <a:t>Повышение эффективности земельного контроля за использованием земель в сельском поселении;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Целевые индикаторы и показатели программы</a:t>
            </a:r>
          </a:p>
          <a:p>
            <a:r>
              <a:rPr lang="ru-RU" sz="1400" dirty="0"/>
              <a:t>Привлечение жителей к участию в решении проблем благоустройства.</a:t>
            </a:r>
          </a:p>
          <a:p>
            <a:r>
              <a:rPr lang="ru-RU" sz="1400" dirty="0"/>
              <a:t>Доля охвата населения планово – регулярной системой сбора и вывоза твердых бытовых отходов;</a:t>
            </a:r>
          </a:p>
          <a:p>
            <a:r>
              <a:rPr lang="ru-RU" sz="1400" dirty="0"/>
              <a:t>Ликвидация несанкционированных свалок.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Основные показатели:</a:t>
            </a:r>
          </a:p>
          <a:p>
            <a:r>
              <a:rPr lang="ru-RU" sz="1400" b="1" i="1" dirty="0"/>
              <a:t>2016 г.- 333,5 тыс. </a:t>
            </a:r>
            <a:r>
              <a:rPr lang="ru-RU" sz="1400" b="1" i="1" dirty="0" err="1"/>
              <a:t>руб</a:t>
            </a:r>
            <a:r>
              <a:rPr lang="ru-RU" sz="1400" b="1" i="1" dirty="0"/>
              <a:t>;  2017г.- 641,6тыс. Руб. ; 2018г. – 607,3 тыс.руб. ; 2019 г. – 503,5 тыс.руб.; 2020 г.-442,6 тыс.руб.2021г-603,6т.р..2022г-630,2 т.р.;2023-578,0тыс.руб.</a:t>
            </a:r>
            <a:endParaRPr lang="ru-RU" sz="1400" b="1" dirty="0"/>
          </a:p>
          <a:p>
            <a:endParaRPr lang="ru-RU" sz="1400" dirty="0"/>
          </a:p>
          <a:p>
            <a:endParaRPr lang="ru-RU" sz="1400" dirty="0"/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9548984"/>
              </p:ext>
            </p:extLst>
          </p:nvPr>
        </p:nvGraphicFramePr>
        <p:xfrm>
          <a:off x="1096476" y="260248"/>
          <a:ext cx="9973978" cy="490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42963" y="5167313"/>
            <a:ext cx="8978900" cy="1062037"/>
          </a:xfrm>
          <a:prstGeom prst="leftRightArrow">
            <a:avLst>
              <a:gd name="adj1" fmla="val 100000"/>
              <a:gd name="adj2" fmla="val 80017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 формирования проекта бюджета Хомутовского сельского поселения на 2024 и на плановый период 2025 и 2026 годов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МУНИЦИПАЛЬНАЯ ПРОГРАММА </a:t>
            </a:r>
            <a:r>
              <a:rPr lang="ru-RU" sz="1600" b="1" dirty="0">
                <a:solidFill>
                  <a:srgbClr val="C00000"/>
                </a:solidFill>
              </a:rPr>
              <a:t>«РАЗВИТИЕ КУЛЬТУРЫ ХОМУТОВСКОГО СЕЛЬСКОГО ПОСЕЛЕНИЯ»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C00000"/>
                </a:solidFill>
              </a:rPr>
              <a:t>Основные цели программы:</a:t>
            </a:r>
          </a:p>
          <a:p>
            <a:r>
              <a:rPr lang="ru-RU" sz="1600" i="1" dirty="0"/>
              <a:t>Сохранение культурного и исторического наследия Хомутовского сельского поселения Кагальницкого района</a:t>
            </a:r>
            <a:endParaRPr lang="ru-RU" sz="1600" dirty="0"/>
          </a:p>
          <a:p>
            <a:r>
              <a:rPr lang="ru-RU" sz="1600" i="1" dirty="0"/>
              <a:t>Обеспечение доступа граждан к культурным ценностям и участию в культурной жизни</a:t>
            </a:r>
            <a:endParaRPr lang="ru-RU" sz="1600" dirty="0"/>
          </a:p>
          <a:p>
            <a:r>
              <a:rPr lang="ru-RU" sz="1600" i="1" dirty="0"/>
              <a:t>Реализация творческого потенциала населения Хомутовского сельского поселения </a:t>
            </a:r>
          </a:p>
          <a:p>
            <a:r>
              <a:rPr lang="ru-RU" sz="2200" i="1" dirty="0">
                <a:solidFill>
                  <a:srgbClr val="C00000"/>
                </a:solidFill>
              </a:rPr>
              <a:t>ОСНОВНЫЕ ЗАДАЧИ ПРОГРАММЫ</a:t>
            </a:r>
            <a:r>
              <a:rPr lang="ru-RU" sz="2200" i="1" dirty="0"/>
              <a:t>:</a:t>
            </a:r>
            <a:endParaRPr lang="ru-RU" sz="2200" dirty="0"/>
          </a:p>
          <a:p>
            <a:r>
              <a:rPr lang="ru-RU" sz="1600" dirty="0"/>
              <a:t>Охрана и сохранение объектов культурного наследия  Хомутовского сельского поселения Кагальницкого района</a:t>
            </a:r>
          </a:p>
          <a:p>
            <a:r>
              <a:rPr lang="ru-RU" sz="1600" dirty="0"/>
              <a:t>Развитие театрального, музыкального, хореографического искусства</a:t>
            </a:r>
          </a:p>
          <a:p>
            <a:r>
              <a:rPr lang="ru-RU" sz="1600" dirty="0"/>
              <a:t>Развитие музейного и библиотечного дела, культурно - </a:t>
            </a:r>
            <a:r>
              <a:rPr lang="ru-RU" sz="1600" dirty="0" err="1"/>
              <a:t>досуговой</a:t>
            </a:r>
            <a:r>
              <a:rPr lang="ru-RU" sz="1600" dirty="0"/>
              <a:t> деятельности</a:t>
            </a:r>
          </a:p>
          <a:p>
            <a:r>
              <a:rPr lang="ru-RU" sz="1600" dirty="0"/>
              <a:t>Улучшение материально-технической базы учреждений культуры и образования</a:t>
            </a:r>
          </a:p>
          <a:p>
            <a:r>
              <a:rPr lang="ru-RU" sz="1600" dirty="0"/>
              <a:t>Обеспечение условий для эффективного развития системы образования в сфере культуры и искусства</a:t>
            </a:r>
          </a:p>
          <a:p>
            <a:r>
              <a:rPr lang="ru-RU" sz="1600" dirty="0"/>
              <a:t>Выявление и поддержка талантливых детей и молодежи</a:t>
            </a:r>
            <a:r>
              <a:rPr lang="ru-RU" sz="12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C00000"/>
                </a:solidFill>
              </a:rPr>
              <a:t>Муниципальное задание МБУК СП «ХОМУТОВСКИЙ СДК»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C00000"/>
                </a:solidFill>
              </a:rPr>
              <a:t>ОСНОВНЫЕ ПОКАЗАТЕЛИ ПРОГРАММЫ</a:t>
            </a:r>
            <a:r>
              <a:rPr lang="ru-RU" sz="2200" dirty="0"/>
              <a:t>: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2016 год израсходовано на выполнение муниципального задания- 1487,5 тыс.руб.</a:t>
            </a:r>
          </a:p>
          <a:p>
            <a:r>
              <a:rPr lang="ru-RU" sz="2000" dirty="0"/>
              <a:t>2017год израсходовано на выполнение муниципального задания- 930,0 тыс.руб.</a:t>
            </a:r>
          </a:p>
          <a:p>
            <a:r>
              <a:rPr lang="ru-RU" sz="2000" dirty="0"/>
              <a:t>2018год израсходовано на выполнение муниципального задания- 886,1 тыс.руб.</a:t>
            </a:r>
          </a:p>
          <a:p>
            <a:r>
              <a:rPr lang="ru-RU" sz="2000" dirty="0"/>
              <a:t>2019год запланировано на выполнение муниципального задания- 1294,4 тыс.руб.</a:t>
            </a:r>
          </a:p>
          <a:p>
            <a:r>
              <a:rPr lang="ru-RU" sz="2000" dirty="0"/>
              <a:t>2020год запланировано на выполнение муниципального задания- 1345,5 </a:t>
            </a:r>
            <a:r>
              <a:rPr lang="ru-RU" sz="2000" dirty="0" err="1"/>
              <a:t>тыс.руб</a:t>
            </a:r>
            <a:r>
              <a:rPr lang="ru-RU" sz="2000" dirty="0"/>
              <a:t>.</a:t>
            </a:r>
          </a:p>
          <a:p>
            <a:r>
              <a:rPr lang="ru-RU" sz="2000" dirty="0"/>
              <a:t>2022 год запланировано на выполнение муниципального задания- 1413,6 </a:t>
            </a:r>
            <a:r>
              <a:rPr lang="ru-RU" sz="2000" dirty="0" err="1"/>
              <a:t>тыс.руб</a:t>
            </a:r>
            <a:r>
              <a:rPr lang="ru-RU" sz="2000" dirty="0"/>
              <a:t>.</a:t>
            </a:r>
          </a:p>
          <a:p>
            <a:r>
              <a:rPr lang="ru-RU" sz="2000" dirty="0"/>
              <a:t>2023 год запланировано на выполнение муниципального задания- 1409,080 </a:t>
            </a:r>
            <a:r>
              <a:rPr lang="ru-RU" sz="2000" dirty="0" err="1"/>
              <a:t>тыс.руб</a:t>
            </a:r>
            <a:r>
              <a:rPr lang="ru-RU" sz="2000" dirty="0"/>
              <a:t>.</a:t>
            </a:r>
          </a:p>
          <a:p>
            <a:r>
              <a:rPr lang="ru-RU" sz="2000" dirty="0"/>
              <a:t>2024 год запланировано на выполнение муниципального задания- 1528,0 </a:t>
            </a:r>
            <a:r>
              <a:rPr lang="ru-RU" sz="2000" dirty="0" err="1"/>
              <a:t>тыс.руб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Начиная с 2018 года в программу запланированы только средства местного бюджета.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200" b="1" dirty="0"/>
            </a:br>
            <a:r>
              <a:rPr lang="ru-RU" sz="1800" b="1" dirty="0"/>
              <a:t>МУНИЦИПАЛЬНАЯ ПРОГРАММА </a:t>
            </a:r>
            <a:r>
              <a:rPr lang="x-none" sz="1800" b="1">
                <a:solidFill>
                  <a:srgbClr val="C00000"/>
                </a:solidFill>
              </a:rPr>
              <a:t>«УПРАВЛЕНИЕ МУНИЦИПАЛЬНЫМИ ФИНАНСАМИ И СОЗДАНИЕ УСЛОВИЙ ДЛЯ ЭФФЕКТИВНОГО УПРАВЛЕНИЯ МУНИЦИПАЛЬНЫМИ ФИНАНСАМИ</a:t>
            </a:r>
            <a:r>
              <a:rPr lang="ru-RU" sz="1800" b="1" dirty="0">
                <a:solidFill>
                  <a:srgbClr val="C00000"/>
                </a:solidFill>
              </a:rPr>
              <a:t> в Хомутовском сельском поселении</a:t>
            </a:r>
            <a:r>
              <a:rPr lang="x-none" sz="1800" b="1">
                <a:solidFill>
                  <a:srgbClr val="C00000"/>
                </a:solidFill>
              </a:rPr>
              <a:t>»</a:t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232"/>
          </a:xfrm>
        </p:spPr>
        <p:txBody>
          <a:bodyPr/>
          <a:lstStyle/>
          <a:p>
            <a:r>
              <a:rPr lang="ru-RU" sz="1600" b="1" i="1" dirty="0">
                <a:solidFill>
                  <a:srgbClr val="C00000"/>
                </a:solidFill>
              </a:rPr>
              <a:t>Основные цели программы:</a:t>
            </a:r>
          </a:p>
          <a:p>
            <a:r>
              <a:rPr lang="x-none" sz="1600" i="1" dirty="0"/>
              <a:t>Обеспечение долгосрочной</a:t>
            </a:r>
            <a:r>
              <a:rPr lang="ru-RU" sz="1600" i="1" dirty="0"/>
              <a:t>  сбалансированности и устойчивости  бюджета Хомутовского сельского поселения</a:t>
            </a:r>
          </a:p>
          <a:p>
            <a:r>
              <a:rPr lang="x-none" sz="1600" i="1" dirty="0"/>
              <a:t>Создание условий для эффективного управления </a:t>
            </a:r>
            <a:r>
              <a:rPr lang="ru-RU" sz="1600" i="1" dirty="0"/>
              <a:t>      муниципальными финансами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ОСНОВНЫЕ ЗАДАЧИ И МЕРОПРИЯТИЯ МУНИЦИПАЛЬНОЙ ПРОГРАММЫ:</a:t>
            </a:r>
          </a:p>
          <a:p>
            <a:r>
              <a:rPr lang="ru-RU" sz="1600" dirty="0"/>
              <a:t>Проведение эффективной бюджетной политики </a:t>
            </a:r>
          </a:p>
          <a:p>
            <a:r>
              <a:rPr lang="x-none" sz="1600" dirty="0"/>
              <a:t> Совершенствование системы распределения и перераспределения финансовых ресурсов, </a:t>
            </a:r>
            <a:r>
              <a:rPr lang="ru-RU" sz="1600" dirty="0"/>
              <a:t> </a:t>
            </a:r>
            <a:r>
              <a:rPr lang="x-none" sz="1600" dirty="0"/>
              <a:t>форм и механизмов предоставления межбюджетных трансфертов, выравнивания бюджетной обеспеченности</a:t>
            </a:r>
            <a:r>
              <a:rPr lang="ru-RU" sz="1600" dirty="0"/>
              <a:t>.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Целевые индикаторы программы:</a:t>
            </a:r>
          </a:p>
          <a:p>
            <a:r>
              <a:rPr lang="x-none" sz="1600" i="1" dirty="0"/>
              <a:t>Качество управления финансами, определяемое </a:t>
            </a:r>
            <a:r>
              <a:rPr lang="ru-RU" sz="1600" i="1" dirty="0"/>
              <a:t>финансовым отделом </a:t>
            </a:r>
            <a:r>
              <a:rPr lang="x-none" sz="1600" i="1" dirty="0"/>
              <a:t>Кагальницкого района</a:t>
            </a:r>
            <a:endParaRPr lang="ru-RU" sz="1600" i="1" dirty="0"/>
          </a:p>
          <a:p>
            <a:r>
              <a:rPr lang="x-none" sz="1600" i="1" dirty="0"/>
              <a:t>Объем финансовой поддержки, предоставляемой бюджет</a:t>
            </a:r>
            <a:r>
              <a:rPr lang="ru-RU" sz="1600" i="1" dirty="0"/>
              <a:t>у </a:t>
            </a:r>
            <a:r>
              <a:rPr lang="x-none" sz="1600" i="1" dirty="0"/>
              <a:t>сельск</a:t>
            </a:r>
            <a:r>
              <a:rPr lang="ru-RU" sz="1600" i="1" dirty="0"/>
              <a:t>ого</a:t>
            </a:r>
            <a:r>
              <a:rPr lang="x-none" sz="1600" i="1" dirty="0"/>
              <a:t> поселени</a:t>
            </a:r>
            <a:r>
              <a:rPr lang="ru-RU" sz="1600" i="1" dirty="0"/>
              <a:t>я</a:t>
            </a:r>
            <a:r>
              <a:rPr lang="x-none" sz="1600" i="1" dirty="0"/>
              <a:t> из бюджета </a:t>
            </a:r>
            <a:r>
              <a:rPr lang="ru-RU" sz="1600" i="1" dirty="0"/>
              <a:t>области и района.</a:t>
            </a:r>
          </a:p>
          <a:p>
            <a:r>
              <a:rPr lang="x-none" sz="1600" i="1" dirty="0"/>
              <a:t>Наличие бюджетного прогноза</a:t>
            </a:r>
            <a:r>
              <a:rPr lang="ru-RU" sz="1600" i="1" dirty="0"/>
              <a:t>.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Основные показатели:</a:t>
            </a:r>
          </a:p>
          <a:p>
            <a:r>
              <a:rPr lang="ru-RU" sz="1600" b="1" i="1" dirty="0"/>
              <a:t>2016 г.- 4212,8 тыс. </a:t>
            </a:r>
            <a:r>
              <a:rPr lang="ru-RU" sz="1600" b="1" i="1" dirty="0" err="1"/>
              <a:t>руб</a:t>
            </a:r>
            <a:r>
              <a:rPr lang="ru-RU" sz="1600" b="1" i="1" dirty="0"/>
              <a:t>;  2017г.- 4055,3тыс. Руб. ; план 2018г. – 4309,9 тыс.руб. ; план 2019 г. – 4656,3 тыс.руб.; проект 2020 г.-4633,4 тыс.руб.2021г-1451,7т.р.2022г-1413,6т.р.2023-6581,7 </a:t>
            </a:r>
            <a:r>
              <a:rPr lang="ru-RU" sz="1600" b="1" i="1" dirty="0" err="1"/>
              <a:t>тыс.руб</a:t>
            </a:r>
            <a:r>
              <a:rPr lang="ru-RU" sz="1600" b="1" i="1"/>
              <a:t>.</a:t>
            </a:r>
            <a:endParaRPr lang="ru-RU" sz="1600" b="1" dirty="0"/>
          </a:p>
          <a:p>
            <a:endParaRPr lang="ru-RU" sz="1600" b="1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1201738" y="66675"/>
            <a:ext cx="94154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Проект бюджета на 2024 год и на плановый период 2025 и 2026 годов содержит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приоритетные пути реализации основных задач: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1934589"/>
              </p:ext>
            </p:extLst>
          </p:nvPr>
        </p:nvGraphicFramePr>
        <p:xfrm>
          <a:off x="932155" y="1083075"/>
          <a:ext cx="10052710" cy="506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520825" y="344488"/>
            <a:ext cx="9469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Основные параметры проекта бюджета Хомутовского сельского поселения на 2024 год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99985151"/>
              </p:ext>
            </p:extLst>
          </p:nvPr>
        </p:nvGraphicFramePr>
        <p:xfrm>
          <a:off x="1186109" y="919647"/>
          <a:ext cx="9804446" cy="569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08405" y="158115"/>
          <a:ext cx="9775190" cy="654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8088" y="971550"/>
            <a:ext cx="89550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4"/>
          <p:cNvSpPr>
            <a:spLocks noChangeArrowheads="1"/>
          </p:cNvSpPr>
          <p:nvPr/>
        </p:nvSpPr>
        <p:spPr bwMode="auto">
          <a:xfrm>
            <a:off x="8891588" y="3363913"/>
            <a:ext cx="2981325" cy="8239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 7566,8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6149" name="Рисунок 6" descr="Тенденция к повышению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9623425" y="4187825"/>
            <a:ext cx="15160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8918575" y="5975350"/>
            <a:ext cx="2997200" cy="793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Плановые назначения 8144,4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343025" y="361950"/>
            <a:ext cx="90344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НАЛОГОВОЙ ПОЛИТИКИ ХОМУТОВСКОГО СЕЛЬСКОГО ПОСЕЛЕНИЯ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42951" y="1956404"/>
          <a:ext cx="7783830" cy="390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3013075" y="312738"/>
            <a:ext cx="6096000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НАЛОГОПЛАТИЛЬЩИКИ 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Хомутовского сельского поселения 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AutoShape 48"/>
          <p:cNvSpPr>
            <a:spLocks noChangeArrowheads="1"/>
          </p:cNvSpPr>
          <p:nvPr/>
        </p:nvSpPr>
        <p:spPr bwMode="auto">
          <a:xfrm>
            <a:off x="679450" y="1322388"/>
            <a:ext cx="4192588" cy="1177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cs typeface="Times New Roman" pitchFamily="18" charset="0"/>
              </a:rPr>
              <a:t> 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АО «Агрофирма Гвардейская»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" name="AutoShape 57"/>
          <p:cNvSpPr>
            <a:spLocks noChangeArrowheads="1"/>
          </p:cNvSpPr>
          <p:nvPr/>
        </p:nvSpPr>
        <p:spPr bwMode="auto">
          <a:xfrm>
            <a:off x="3929063" y="2824163"/>
            <a:ext cx="4333875" cy="1209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 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ИП  «Вакуленко В.А.»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6808788" y="4664075"/>
            <a:ext cx="4576762" cy="1301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 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ИП «Вакуленко А.А.»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240640"/>
              </p:ext>
            </p:extLst>
          </p:nvPr>
        </p:nvGraphicFramePr>
        <p:xfrm>
          <a:off x="1216025" y="127000"/>
          <a:ext cx="9759950" cy="66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709748"/>
              </p:ext>
            </p:extLst>
          </p:nvPr>
        </p:nvGraphicFramePr>
        <p:xfrm>
          <a:off x="1216025" y="152400"/>
          <a:ext cx="9759950" cy="657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1507</Words>
  <Application>Microsoft Office PowerPoint</Application>
  <PresentationFormat>Широкоэкранный</PresentationFormat>
  <Paragraphs>231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ХОМУТОВСКОГО СЕЛЬСКОГО ПОСЕЛЕНИЯ В РАМКАХ ДЕЙСТВУЮЩИХ МУНИЦИПАЛЬНЫХ ПРОГРАММ</vt:lpstr>
      <vt:lpstr>МУНИЦИПАЛЬНАЯ ПРОГРАММА ХОМУТОВСКОГО СЕЛЬСКОГО ПОСЕЛЕНИЯ «Обеспечение общественного порядка и противодействие преступности». </vt:lpstr>
      <vt:lpstr>МУНИЦИПАЛЬНАЯ ПРОГРАММА ХОМУТОВСКОГО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vt:lpstr>
      <vt:lpstr>МУНИЦИПАЛЬНАЯ ПРОГРАММА ХОМУТОВСКОГО СЕЛЬСКОГО ПОСЕЛЕНИЯ «БЛАГОУСТРОЙСТВО ТЕРРИТОРИИ ХОМУТОВСКОГО СЕЛЬСКОГО ПОСЕЛЕНИЯ»</vt:lpstr>
      <vt:lpstr>МУНИЦИПАЛЬНАЯ ПРОГРАММА «РАЗВИТИЕ КУЛЬТУРЫ ХОМУТОВСКОГО СЕЛЬСКОГО ПОСЕЛЕНИЯ»</vt:lpstr>
      <vt:lpstr>Муниципальное задание МБУК СП «ХОМУТОВСКИЙ СДК»  ОСНОВНЫЕ ПОКАЗАТЕЛИ ПРОГРАММЫ: </vt:lpstr>
      <vt:lpstr> МУНИЦИПАЛЬНАЯ ПРОГРАММА «УПРАВЛЕНИЕ МУНИЦИПАЛЬНЫМИ ФИНАНСАМИ И СОЗДАНИЕ УСЛОВИЙ ДЛЯ ЭФФЕКТИВНОГО УПРАВЛЕНИЯ МУНИЦИПАЛЬНЫМИ ФИНАНСАМИ в Хомутовском сельском поселении»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</dc:creator>
  <cp:lastModifiedBy>KompRU</cp:lastModifiedBy>
  <cp:revision>53</cp:revision>
  <dcterms:created xsi:type="dcterms:W3CDTF">2017-02-28T10:54:26Z</dcterms:created>
  <dcterms:modified xsi:type="dcterms:W3CDTF">2024-01-24T11:23:54Z</dcterms:modified>
</cp:coreProperties>
</file>